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359" r:id="rId2"/>
    <p:sldId id="360" r:id="rId3"/>
    <p:sldId id="386" r:id="rId4"/>
    <p:sldId id="388" r:id="rId5"/>
    <p:sldId id="382" r:id="rId6"/>
    <p:sldId id="392" r:id="rId7"/>
    <p:sldId id="393" r:id="rId8"/>
    <p:sldId id="390" r:id="rId9"/>
    <p:sldId id="391" r:id="rId10"/>
    <p:sldId id="383" r:id="rId11"/>
    <p:sldId id="394" r:id="rId12"/>
    <p:sldId id="396" r:id="rId13"/>
    <p:sldId id="385" r:id="rId14"/>
    <p:sldId id="397" r:id="rId15"/>
    <p:sldId id="398" r:id="rId16"/>
    <p:sldId id="361" r:id="rId17"/>
  </p:sldIdLst>
  <p:sldSz cx="9144000" cy="5143500" type="screen16x9"/>
  <p:notesSz cx="6858000" cy="9144000"/>
  <p:custDataLst>
    <p:tags r:id="rId2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B4761"/>
    <a:srgbClr val="D78668"/>
    <a:srgbClr val="D88769"/>
    <a:srgbClr val="F0F0F0"/>
    <a:srgbClr val="497193"/>
    <a:srgbClr val="005697"/>
    <a:srgbClr val="FF8181"/>
    <a:srgbClr val="FF5757"/>
    <a:srgbClr val="005DA2"/>
    <a:srgbClr val="7F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935" autoAdjust="0"/>
    <p:restoredTop sz="94660" autoAdjust="0"/>
  </p:normalViewPr>
  <p:slideViewPr>
    <p:cSldViewPr>
      <p:cViewPr varScale="1">
        <p:scale>
          <a:sx n="117" d="100"/>
          <a:sy n="117" d="100"/>
        </p:scale>
        <p:origin x="387" y="57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86" d="100"/>
        <a:sy n="186" d="100"/>
      </p:scale>
      <p:origin x="0" y="0"/>
    </p:cViewPr>
  </p:sorterViewPr>
  <p:notesViewPr>
    <p:cSldViewPr>
      <p:cViewPr varScale="1">
        <p:scale>
          <a:sx n="86" d="100"/>
          <a:sy n="86" d="100"/>
        </p:scale>
        <p:origin x="-3810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53A075-29DF-4CAE-8BA7-CDA0ED456C88}" type="datetimeFigureOut">
              <a:rPr lang="zh-CN" altLang="en-US" smtClean="0"/>
              <a:t>2022/7/21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3924EE-29F1-4E68-A53A-86CBCBDF827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38443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2B73EA-EE91-4E33-A9C1-8BF5DD7139A2}" type="datetimeFigureOut">
              <a:rPr lang="zh-CN" altLang="en-US" smtClean="0"/>
              <a:t>2022/7/21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92B679-AE23-4750-8FB0-6513430B895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9301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1682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55922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78912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36133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>
                <a:solidFill>
                  <a:prstClr val="black"/>
                </a:solidFill>
              </a:rPr>
              <a:pPr/>
              <a:t>5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67978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>
                <a:solidFill>
                  <a:prstClr val="black"/>
                </a:solidFill>
              </a:rPr>
              <a:pPr/>
              <a:t>10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67978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>
                <a:solidFill>
                  <a:prstClr val="black"/>
                </a:solidFill>
              </a:rPr>
              <a:pPr/>
              <a:t>13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67978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>
                <a:solidFill>
                  <a:prstClr val="black"/>
                </a:solidFill>
              </a:rPr>
              <a:pPr/>
              <a:t>16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1682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.xml"/><Relationship Id="rId1" Type="http://schemas.openxmlformats.org/officeDocument/2006/relationships/tags" Target="../tags/tag2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9.xml"/><Relationship Id="rId1" Type="http://schemas.openxmlformats.org/officeDocument/2006/relationships/tags" Target="../tags/tag8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1.xml"/><Relationship Id="rId1" Type="http://schemas.openxmlformats.org/officeDocument/2006/relationships/tags" Target="../tags/tag10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3.xml"/><Relationship Id="rId1" Type="http://schemas.openxmlformats.org/officeDocument/2006/relationships/tags" Target="../tags/tag1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5.xml"/><Relationship Id="rId1" Type="http://schemas.openxmlformats.org/officeDocument/2006/relationships/tags" Target="../tags/tag1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7.xml"/><Relationship Id="rId1" Type="http://schemas.openxmlformats.org/officeDocument/2006/relationships/tags" Target="../tags/tag16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5.xml"/><Relationship Id="rId1" Type="http://schemas.openxmlformats.org/officeDocument/2006/relationships/tags" Target="../tags/tag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7.xml"/><Relationship Id="rId1" Type="http://schemas.openxmlformats.org/officeDocument/2006/relationships/tags" Target="../tags/tag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 7"/>
          <p:cNvSpPr/>
          <p:nvPr userDrawn="1">
            <p:custDataLst>
              <p:tags r:id="rId1"/>
            </p:custDataLst>
          </p:nvPr>
        </p:nvSpPr>
        <p:spPr>
          <a:xfrm>
            <a:off x="521636" y="555120"/>
            <a:ext cx="8623953" cy="22253"/>
          </a:xfrm>
          <a:custGeom>
            <a:avLst/>
            <a:gdLst>
              <a:gd name="connsiteX0" fmla="*/ 0 w 12125327"/>
              <a:gd name="connsiteY0" fmla="*/ 0 h 31282"/>
              <a:gd name="connsiteX1" fmla="*/ 12125327 w 12125327"/>
              <a:gd name="connsiteY1" fmla="*/ 0 h 31282"/>
              <a:gd name="connsiteX2" fmla="*/ 12125327 w 12125327"/>
              <a:gd name="connsiteY2" fmla="*/ 31282 h 31282"/>
              <a:gd name="connsiteX3" fmla="*/ 17139 w 12125327"/>
              <a:gd name="connsiteY3" fmla="*/ 31282 h 31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25327" h="31282">
                <a:moveTo>
                  <a:pt x="0" y="0"/>
                </a:moveTo>
                <a:lnTo>
                  <a:pt x="12125327" y="0"/>
                </a:lnTo>
                <a:lnTo>
                  <a:pt x="12125327" y="31282"/>
                </a:lnTo>
                <a:lnTo>
                  <a:pt x="17139" y="31282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7032" tIns="33516" rIns="67032" bIns="3351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40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" name="任意多边形 8"/>
          <p:cNvSpPr/>
          <p:nvPr userDrawn="1">
            <p:custDataLst>
              <p:tags r:id="rId2"/>
            </p:custDataLst>
          </p:nvPr>
        </p:nvSpPr>
        <p:spPr>
          <a:xfrm>
            <a:off x="2" y="195486"/>
            <a:ext cx="410536" cy="381886"/>
          </a:xfrm>
          <a:custGeom>
            <a:avLst/>
            <a:gdLst>
              <a:gd name="connsiteX0" fmla="*/ 284734 w 577217"/>
              <a:gd name="connsiteY0" fmla="*/ 0 h 536832"/>
              <a:gd name="connsiteX1" fmla="*/ 577217 w 577217"/>
              <a:gd name="connsiteY1" fmla="*/ 536832 h 536832"/>
              <a:gd name="connsiteX2" fmla="*/ 0 w 577217"/>
              <a:gd name="connsiteY2" fmla="*/ 536832 h 536832"/>
              <a:gd name="connsiteX3" fmla="*/ 0 w 577217"/>
              <a:gd name="connsiteY3" fmla="*/ 184 h 536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7217" h="536832">
                <a:moveTo>
                  <a:pt x="284734" y="0"/>
                </a:moveTo>
                <a:lnTo>
                  <a:pt x="577217" y="536832"/>
                </a:lnTo>
                <a:lnTo>
                  <a:pt x="0" y="536832"/>
                </a:lnTo>
                <a:lnTo>
                  <a:pt x="0" y="184"/>
                </a:lnTo>
                <a:close/>
              </a:path>
            </a:pathLst>
          </a:custGeom>
          <a:solidFill>
            <a:srgbClr val="3B47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7032" tIns="33516" rIns="67032" bIns="3351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400" dirty="0">
              <a:solidFill>
                <a:srgbClr val="7EC234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" name="Title 1"/>
          <p:cNvSpPr txBox="1">
            <a:spLocks/>
          </p:cNvSpPr>
          <p:nvPr userDrawn="1"/>
        </p:nvSpPr>
        <p:spPr>
          <a:xfrm>
            <a:off x="611560" y="175643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点击输入标题内容</a:t>
            </a:r>
            <a:endParaRPr lang="en-GB" altLang="zh-CN" sz="18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82794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16152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 7"/>
          <p:cNvSpPr/>
          <p:nvPr userDrawn="1">
            <p:custDataLst>
              <p:tags r:id="rId1"/>
            </p:custDataLst>
          </p:nvPr>
        </p:nvSpPr>
        <p:spPr>
          <a:xfrm>
            <a:off x="521636" y="555120"/>
            <a:ext cx="8623953" cy="22253"/>
          </a:xfrm>
          <a:custGeom>
            <a:avLst/>
            <a:gdLst>
              <a:gd name="connsiteX0" fmla="*/ 0 w 12125327"/>
              <a:gd name="connsiteY0" fmla="*/ 0 h 31282"/>
              <a:gd name="connsiteX1" fmla="*/ 12125327 w 12125327"/>
              <a:gd name="connsiteY1" fmla="*/ 0 h 31282"/>
              <a:gd name="connsiteX2" fmla="*/ 12125327 w 12125327"/>
              <a:gd name="connsiteY2" fmla="*/ 31282 h 31282"/>
              <a:gd name="connsiteX3" fmla="*/ 17139 w 12125327"/>
              <a:gd name="connsiteY3" fmla="*/ 31282 h 31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25327" h="31282">
                <a:moveTo>
                  <a:pt x="0" y="0"/>
                </a:moveTo>
                <a:lnTo>
                  <a:pt x="12125327" y="0"/>
                </a:lnTo>
                <a:lnTo>
                  <a:pt x="12125327" y="31282"/>
                </a:lnTo>
                <a:lnTo>
                  <a:pt x="17139" y="3128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7032" tIns="33516" rIns="67032" bIns="3351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400">
              <a:solidFill>
                <a:srgbClr val="FFFFFF"/>
              </a:solidFill>
              <a:sym typeface="Arial" panose="020B0604020202020204" pitchFamily="34" charset="0"/>
            </a:endParaRPr>
          </a:p>
        </p:txBody>
      </p:sp>
      <p:sp>
        <p:nvSpPr>
          <p:cNvPr id="9" name="任意多边形 8"/>
          <p:cNvSpPr/>
          <p:nvPr userDrawn="1">
            <p:custDataLst>
              <p:tags r:id="rId2"/>
            </p:custDataLst>
          </p:nvPr>
        </p:nvSpPr>
        <p:spPr>
          <a:xfrm>
            <a:off x="2" y="195486"/>
            <a:ext cx="410536" cy="381886"/>
          </a:xfrm>
          <a:custGeom>
            <a:avLst/>
            <a:gdLst>
              <a:gd name="connsiteX0" fmla="*/ 284734 w 577217"/>
              <a:gd name="connsiteY0" fmla="*/ 0 h 536832"/>
              <a:gd name="connsiteX1" fmla="*/ 577217 w 577217"/>
              <a:gd name="connsiteY1" fmla="*/ 536832 h 536832"/>
              <a:gd name="connsiteX2" fmla="*/ 0 w 577217"/>
              <a:gd name="connsiteY2" fmla="*/ 536832 h 536832"/>
              <a:gd name="connsiteX3" fmla="*/ 0 w 577217"/>
              <a:gd name="connsiteY3" fmla="*/ 184 h 536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7217" h="536832">
                <a:moveTo>
                  <a:pt x="284734" y="0"/>
                </a:moveTo>
                <a:lnTo>
                  <a:pt x="577217" y="536832"/>
                </a:lnTo>
                <a:lnTo>
                  <a:pt x="0" y="536832"/>
                </a:lnTo>
                <a:lnTo>
                  <a:pt x="0" y="184"/>
                </a:lnTo>
                <a:close/>
              </a:path>
            </a:pathLst>
          </a:custGeom>
          <a:solidFill>
            <a:srgbClr val="4971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7032" tIns="33516" rIns="67032" bIns="3351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400" dirty="0">
              <a:solidFill>
                <a:srgbClr val="7EC234"/>
              </a:solidFill>
              <a:sym typeface="Arial" panose="020B0604020202020204" pitchFamily="34" charset="0"/>
            </a:endParaRPr>
          </a:p>
        </p:txBody>
      </p:sp>
      <p:sp>
        <p:nvSpPr>
          <p:cNvPr id="4" name="Title 1"/>
          <p:cNvSpPr txBox="1">
            <a:spLocks/>
          </p:cNvSpPr>
          <p:nvPr userDrawn="1"/>
        </p:nvSpPr>
        <p:spPr>
          <a:xfrm>
            <a:off x="611560" y="175643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b="1" dirty="0">
                <a:solidFill>
                  <a:srgbClr val="FFFFFF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点击输入标题内容</a:t>
            </a:r>
            <a:endParaRPr lang="en-GB" altLang="zh-CN" sz="1800" b="1" dirty="0">
              <a:solidFill>
                <a:srgbClr val="FFFFFF">
                  <a:lumMod val="5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96184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60734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65489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 7"/>
          <p:cNvSpPr/>
          <p:nvPr userDrawn="1">
            <p:custDataLst>
              <p:tags r:id="rId1"/>
            </p:custDataLst>
          </p:nvPr>
        </p:nvSpPr>
        <p:spPr>
          <a:xfrm>
            <a:off x="521636" y="555120"/>
            <a:ext cx="8623953" cy="22253"/>
          </a:xfrm>
          <a:custGeom>
            <a:avLst/>
            <a:gdLst>
              <a:gd name="connsiteX0" fmla="*/ 0 w 12125327"/>
              <a:gd name="connsiteY0" fmla="*/ 0 h 31282"/>
              <a:gd name="connsiteX1" fmla="*/ 12125327 w 12125327"/>
              <a:gd name="connsiteY1" fmla="*/ 0 h 31282"/>
              <a:gd name="connsiteX2" fmla="*/ 12125327 w 12125327"/>
              <a:gd name="connsiteY2" fmla="*/ 31282 h 31282"/>
              <a:gd name="connsiteX3" fmla="*/ 17139 w 12125327"/>
              <a:gd name="connsiteY3" fmla="*/ 31282 h 31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25327" h="31282">
                <a:moveTo>
                  <a:pt x="0" y="0"/>
                </a:moveTo>
                <a:lnTo>
                  <a:pt x="12125327" y="0"/>
                </a:lnTo>
                <a:lnTo>
                  <a:pt x="12125327" y="31282"/>
                </a:lnTo>
                <a:lnTo>
                  <a:pt x="17139" y="31282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7032" tIns="33516" rIns="67032" bIns="3351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400">
              <a:solidFill>
                <a:srgbClr val="FFFFFF"/>
              </a:solidFill>
              <a:sym typeface="Arial" panose="020B0604020202020204" pitchFamily="34" charset="0"/>
            </a:endParaRPr>
          </a:p>
        </p:txBody>
      </p:sp>
      <p:sp>
        <p:nvSpPr>
          <p:cNvPr id="9" name="任意多边形 8"/>
          <p:cNvSpPr/>
          <p:nvPr userDrawn="1">
            <p:custDataLst>
              <p:tags r:id="rId2"/>
            </p:custDataLst>
          </p:nvPr>
        </p:nvSpPr>
        <p:spPr>
          <a:xfrm>
            <a:off x="2" y="195486"/>
            <a:ext cx="410536" cy="381886"/>
          </a:xfrm>
          <a:custGeom>
            <a:avLst/>
            <a:gdLst>
              <a:gd name="connsiteX0" fmla="*/ 284734 w 577217"/>
              <a:gd name="connsiteY0" fmla="*/ 0 h 536832"/>
              <a:gd name="connsiteX1" fmla="*/ 577217 w 577217"/>
              <a:gd name="connsiteY1" fmla="*/ 536832 h 536832"/>
              <a:gd name="connsiteX2" fmla="*/ 0 w 577217"/>
              <a:gd name="connsiteY2" fmla="*/ 536832 h 536832"/>
              <a:gd name="connsiteX3" fmla="*/ 0 w 577217"/>
              <a:gd name="connsiteY3" fmla="*/ 184 h 536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7217" h="536832">
                <a:moveTo>
                  <a:pt x="284734" y="0"/>
                </a:moveTo>
                <a:lnTo>
                  <a:pt x="577217" y="536832"/>
                </a:lnTo>
                <a:lnTo>
                  <a:pt x="0" y="536832"/>
                </a:lnTo>
                <a:lnTo>
                  <a:pt x="0" y="184"/>
                </a:lnTo>
                <a:close/>
              </a:path>
            </a:pathLst>
          </a:custGeom>
          <a:solidFill>
            <a:srgbClr val="3B47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7032" tIns="33516" rIns="67032" bIns="3351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400" dirty="0">
              <a:solidFill>
                <a:srgbClr val="7EC234"/>
              </a:solidFill>
              <a:sym typeface="Arial" panose="020B0604020202020204" pitchFamily="34" charset="0"/>
            </a:endParaRPr>
          </a:p>
        </p:txBody>
      </p:sp>
      <p:sp>
        <p:nvSpPr>
          <p:cNvPr id="4" name="Title 1"/>
          <p:cNvSpPr txBox="1">
            <a:spLocks/>
          </p:cNvSpPr>
          <p:nvPr userDrawn="1"/>
        </p:nvSpPr>
        <p:spPr>
          <a:xfrm>
            <a:off x="611560" y="175643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b="1" dirty="0">
                <a:solidFill>
                  <a:srgbClr val="FFFFFF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点击输入标题内容</a:t>
            </a:r>
            <a:endParaRPr lang="en-GB" altLang="zh-CN" sz="1800" b="1" dirty="0">
              <a:solidFill>
                <a:srgbClr val="FFFFFF">
                  <a:lumMod val="5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3540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37284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11986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 7"/>
          <p:cNvSpPr/>
          <p:nvPr userDrawn="1">
            <p:custDataLst>
              <p:tags r:id="rId1"/>
            </p:custDataLst>
          </p:nvPr>
        </p:nvSpPr>
        <p:spPr>
          <a:xfrm>
            <a:off x="521636" y="555120"/>
            <a:ext cx="8623953" cy="22253"/>
          </a:xfrm>
          <a:custGeom>
            <a:avLst/>
            <a:gdLst>
              <a:gd name="connsiteX0" fmla="*/ 0 w 12125327"/>
              <a:gd name="connsiteY0" fmla="*/ 0 h 31282"/>
              <a:gd name="connsiteX1" fmla="*/ 12125327 w 12125327"/>
              <a:gd name="connsiteY1" fmla="*/ 0 h 31282"/>
              <a:gd name="connsiteX2" fmla="*/ 12125327 w 12125327"/>
              <a:gd name="connsiteY2" fmla="*/ 31282 h 31282"/>
              <a:gd name="connsiteX3" fmla="*/ 17139 w 12125327"/>
              <a:gd name="connsiteY3" fmla="*/ 31282 h 31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25327" h="31282">
                <a:moveTo>
                  <a:pt x="0" y="0"/>
                </a:moveTo>
                <a:lnTo>
                  <a:pt x="12125327" y="0"/>
                </a:lnTo>
                <a:lnTo>
                  <a:pt x="12125327" y="31282"/>
                </a:lnTo>
                <a:lnTo>
                  <a:pt x="17139" y="3128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7032" tIns="33516" rIns="67032" bIns="3351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400">
              <a:solidFill>
                <a:srgbClr val="FFFFFF"/>
              </a:solidFill>
              <a:sym typeface="Arial" panose="020B0604020202020204" pitchFamily="34" charset="0"/>
            </a:endParaRPr>
          </a:p>
        </p:txBody>
      </p:sp>
      <p:sp>
        <p:nvSpPr>
          <p:cNvPr id="9" name="任意多边形 8"/>
          <p:cNvSpPr/>
          <p:nvPr userDrawn="1">
            <p:custDataLst>
              <p:tags r:id="rId2"/>
            </p:custDataLst>
          </p:nvPr>
        </p:nvSpPr>
        <p:spPr>
          <a:xfrm>
            <a:off x="2" y="195486"/>
            <a:ext cx="410536" cy="381886"/>
          </a:xfrm>
          <a:custGeom>
            <a:avLst/>
            <a:gdLst>
              <a:gd name="connsiteX0" fmla="*/ 284734 w 577217"/>
              <a:gd name="connsiteY0" fmla="*/ 0 h 536832"/>
              <a:gd name="connsiteX1" fmla="*/ 577217 w 577217"/>
              <a:gd name="connsiteY1" fmla="*/ 536832 h 536832"/>
              <a:gd name="connsiteX2" fmla="*/ 0 w 577217"/>
              <a:gd name="connsiteY2" fmla="*/ 536832 h 536832"/>
              <a:gd name="connsiteX3" fmla="*/ 0 w 577217"/>
              <a:gd name="connsiteY3" fmla="*/ 184 h 536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7217" h="536832">
                <a:moveTo>
                  <a:pt x="284734" y="0"/>
                </a:moveTo>
                <a:lnTo>
                  <a:pt x="577217" y="536832"/>
                </a:lnTo>
                <a:lnTo>
                  <a:pt x="0" y="536832"/>
                </a:lnTo>
                <a:lnTo>
                  <a:pt x="0" y="184"/>
                </a:lnTo>
                <a:close/>
              </a:path>
            </a:pathLst>
          </a:custGeom>
          <a:solidFill>
            <a:srgbClr val="4971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7032" tIns="33516" rIns="67032" bIns="3351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400" dirty="0">
              <a:solidFill>
                <a:srgbClr val="7EC234"/>
              </a:solidFill>
              <a:sym typeface="Arial" panose="020B0604020202020204" pitchFamily="34" charset="0"/>
            </a:endParaRPr>
          </a:p>
        </p:txBody>
      </p:sp>
      <p:sp>
        <p:nvSpPr>
          <p:cNvPr id="4" name="Title 1"/>
          <p:cNvSpPr txBox="1">
            <a:spLocks/>
          </p:cNvSpPr>
          <p:nvPr userDrawn="1"/>
        </p:nvSpPr>
        <p:spPr>
          <a:xfrm>
            <a:off x="611560" y="175643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b="1" dirty="0">
                <a:solidFill>
                  <a:srgbClr val="FFFFFF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点击输入标题内容</a:t>
            </a:r>
            <a:endParaRPr lang="en-GB" altLang="zh-CN" sz="1800" b="1" dirty="0">
              <a:solidFill>
                <a:srgbClr val="FFFFFF">
                  <a:lumMod val="5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78823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15268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3114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59249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 7"/>
          <p:cNvSpPr/>
          <p:nvPr userDrawn="1">
            <p:custDataLst>
              <p:tags r:id="rId1"/>
            </p:custDataLst>
          </p:nvPr>
        </p:nvSpPr>
        <p:spPr>
          <a:xfrm>
            <a:off x="521636" y="555120"/>
            <a:ext cx="8623953" cy="22253"/>
          </a:xfrm>
          <a:custGeom>
            <a:avLst/>
            <a:gdLst>
              <a:gd name="connsiteX0" fmla="*/ 0 w 12125327"/>
              <a:gd name="connsiteY0" fmla="*/ 0 h 31282"/>
              <a:gd name="connsiteX1" fmla="*/ 12125327 w 12125327"/>
              <a:gd name="connsiteY1" fmla="*/ 0 h 31282"/>
              <a:gd name="connsiteX2" fmla="*/ 12125327 w 12125327"/>
              <a:gd name="connsiteY2" fmla="*/ 31282 h 31282"/>
              <a:gd name="connsiteX3" fmla="*/ 17139 w 12125327"/>
              <a:gd name="connsiteY3" fmla="*/ 31282 h 31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25327" h="31282">
                <a:moveTo>
                  <a:pt x="0" y="0"/>
                </a:moveTo>
                <a:lnTo>
                  <a:pt x="12125327" y="0"/>
                </a:lnTo>
                <a:lnTo>
                  <a:pt x="12125327" y="31282"/>
                </a:lnTo>
                <a:lnTo>
                  <a:pt x="17139" y="31282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7032" tIns="33516" rIns="67032" bIns="3351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400">
              <a:solidFill>
                <a:srgbClr val="FFFFFF"/>
              </a:solidFill>
              <a:sym typeface="Arial" panose="020B0604020202020204" pitchFamily="34" charset="0"/>
            </a:endParaRPr>
          </a:p>
        </p:txBody>
      </p:sp>
      <p:sp>
        <p:nvSpPr>
          <p:cNvPr id="9" name="任意多边形 8"/>
          <p:cNvSpPr/>
          <p:nvPr userDrawn="1">
            <p:custDataLst>
              <p:tags r:id="rId2"/>
            </p:custDataLst>
          </p:nvPr>
        </p:nvSpPr>
        <p:spPr>
          <a:xfrm>
            <a:off x="2" y="195486"/>
            <a:ext cx="410536" cy="381886"/>
          </a:xfrm>
          <a:custGeom>
            <a:avLst/>
            <a:gdLst>
              <a:gd name="connsiteX0" fmla="*/ 284734 w 577217"/>
              <a:gd name="connsiteY0" fmla="*/ 0 h 536832"/>
              <a:gd name="connsiteX1" fmla="*/ 577217 w 577217"/>
              <a:gd name="connsiteY1" fmla="*/ 536832 h 536832"/>
              <a:gd name="connsiteX2" fmla="*/ 0 w 577217"/>
              <a:gd name="connsiteY2" fmla="*/ 536832 h 536832"/>
              <a:gd name="connsiteX3" fmla="*/ 0 w 577217"/>
              <a:gd name="connsiteY3" fmla="*/ 184 h 536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7217" h="536832">
                <a:moveTo>
                  <a:pt x="284734" y="0"/>
                </a:moveTo>
                <a:lnTo>
                  <a:pt x="577217" y="536832"/>
                </a:lnTo>
                <a:lnTo>
                  <a:pt x="0" y="536832"/>
                </a:lnTo>
                <a:lnTo>
                  <a:pt x="0" y="184"/>
                </a:lnTo>
                <a:close/>
              </a:path>
            </a:pathLst>
          </a:custGeom>
          <a:solidFill>
            <a:srgbClr val="3B47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7032" tIns="33516" rIns="67032" bIns="3351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400" dirty="0">
              <a:solidFill>
                <a:srgbClr val="7EC234"/>
              </a:solidFill>
              <a:sym typeface="Arial" panose="020B0604020202020204" pitchFamily="34" charset="0"/>
            </a:endParaRPr>
          </a:p>
        </p:txBody>
      </p:sp>
      <p:sp>
        <p:nvSpPr>
          <p:cNvPr id="4" name="Title 1"/>
          <p:cNvSpPr txBox="1">
            <a:spLocks/>
          </p:cNvSpPr>
          <p:nvPr userDrawn="1"/>
        </p:nvSpPr>
        <p:spPr>
          <a:xfrm>
            <a:off x="611560" y="175643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b="1" dirty="0">
                <a:solidFill>
                  <a:srgbClr val="FFFFFF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点击输入标题内容</a:t>
            </a:r>
            <a:endParaRPr lang="en-GB" altLang="zh-CN" sz="1800" b="1" dirty="0">
              <a:solidFill>
                <a:srgbClr val="FFFFFF">
                  <a:lumMod val="5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3472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2022/7/21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0081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2022/7/21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7363544" y="4800586"/>
            <a:ext cx="77513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www.1ppt.com/moban/        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行业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www.1ppt.com/hangye/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节日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www.1ppt.com/jieri/  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素材：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www.1ppt.com/sucai/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背景图片：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www.1ppt.com/beijing/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图表：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www.1ppt.com/tubiao/    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精美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www.1ppt.com/xiazai/ 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www.1ppt.com/powerpoint/      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课件：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www.1ppt.com/kejian/           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字体下载：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www.1ppt.com/ziti/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工作总结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www.1ppt.com/xiazai/zongjie/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工作计划：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www.1ppt.com/xiazai/jihua/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商务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www.1ppt.com/moban/shangwu/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个人简历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www.1ppt.com/xiazai/jianli/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毕业答辩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www.1ppt.com/xiazai/dabian/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工作汇报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www.1ppt.com/xiazai/huibao/    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93097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2022/7/21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6650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2022/7/21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2688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75382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2031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 7"/>
          <p:cNvSpPr/>
          <p:nvPr userDrawn="1">
            <p:custDataLst>
              <p:tags r:id="rId1"/>
            </p:custDataLst>
          </p:nvPr>
        </p:nvSpPr>
        <p:spPr>
          <a:xfrm>
            <a:off x="521636" y="555120"/>
            <a:ext cx="8623953" cy="22253"/>
          </a:xfrm>
          <a:custGeom>
            <a:avLst/>
            <a:gdLst>
              <a:gd name="connsiteX0" fmla="*/ 0 w 12125327"/>
              <a:gd name="connsiteY0" fmla="*/ 0 h 31282"/>
              <a:gd name="connsiteX1" fmla="*/ 12125327 w 12125327"/>
              <a:gd name="connsiteY1" fmla="*/ 0 h 31282"/>
              <a:gd name="connsiteX2" fmla="*/ 12125327 w 12125327"/>
              <a:gd name="connsiteY2" fmla="*/ 31282 h 31282"/>
              <a:gd name="connsiteX3" fmla="*/ 17139 w 12125327"/>
              <a:gd name="connsiteY3" fmla="*/ 31282 h 31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25327" h="31282">
                <a:moveTo>
                  <a:pt x="0" y="0"/>
                </a:moveTo>
                <a:lnTo>
                  <a:pt x="12125327" y="0"/>
                </a:lnTo>
                <a:lnTo>
                  <a:pt x="12125327" y="31282"/>
                </a:lnTo>
                <a:lnTo>
                  <a:pt x="17139" y="3128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7032" tIns="33516" rIns="67032" bIns="3351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400">
              <a:solidFill>
                <a:srgbClr val="FFFFFF"/>
              </a:solidFill>
              <a:sym typeface="Arial" panose="020B0604020202020204" pitchFamily="34" charset="0"/>
            </a:endParaRPr>
          </a:p>
        </p:txBody>
      </p:sp>
      <p:sp>
        <p:nvSpPr>
          <p:cNvPr id="9" name="任意多边形 8"/>
          <p:cNvSpPr/>
          <p:nvPr userDrawn="1">
            <p:custDataLst>
              <p:tags r:id="rId2"/>
            </p:custDataLst>
          </p:nvPr>
        </p:nvSpPr>
        <p:spPr>
          <a:xfrm>
            <a:off x="2" y="195486"/>
            <a:ext cx="410536" cy="381886"/>
          </a:xfrm>
          <a:custGeom>
            <a:avLst/>
            <a:gdLst>
              <a:gd name="connsiteX0" fmla="*/ 284734 w 577217"/>
              <a:gd name="connsiteY0" fmla="*/ 0 h 536832"/>
              <a:gd name="connsiteX1" fmla="*/ 577217 w 577217"/>
              <a:gd name="connsiteY1" fmla="*/ 536832 h 536832"/>
              <a:gd name="connsiteX2" fmla="*/ 0 w 577217"/>
              <a:gd name="connsiteY2" fmla="*/ 536832 h 536832"/>
              <a:gd name="connsiteX3" fmla="*/ 0 w 577217"/>
              <a:gd name="connsiteY3" fmla="*/ 184 h 536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7217" h="536832">
                <a:moveTo>
                  <a:pt x="284734" y="0"/>
                </a:moveTo>
                <a:lnTo>
                  <a:pt x="577217" y="536832"/>
                </a:lnTo>
                <a:lnTo>
                  <a:pt x="0" y="536832"/>
                </a:lnTo>
                <a:lnTo>
                  <a:pt x="0" y="184"/>
                </a:lnTo>
                <a:close/>
              </a:path>
            </a:pathLst>
          </a:custGeom>
          <a:solidFill>
            <a:srgbClr val="4971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7032" tIns="33516" rIns="67032" bIns="3351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400" dirty="0">
              <a:solidFill>
                <a:srgbClr val="7EC234"/>
              </a:solidFill>
              <a:sym typeface="Arial" panose="020B0604020202020204" pitchFamily="34" charset="0"/>
            </a:endParaRPr>
          </a:p>
        </p:txBody>
      </p:sp>
      <p:sp>
        <p:nvSpPr>
          <p:cNvPr id="4" name="Title 1"/>
          <p:cNvSpPr txBox="1">
            <a:spLocks/>
          </p:cNvSpPr>
          <p:nvPr userDrawn="1"/>
        </p:nvSpPr>
        <p:spPr>
          <a:xfrm>
            <a:off x="611560" y="175643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b="1" dirty="0">
                <a:solidFill>
                  <a:srgbClr val="FFFFFF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点击输入标题内容</a:t>
            </a:r>
            <a:endParaRPr lang="en-GB" altLang="zh-CN" sz="1800" b="1" dirty="0">
              <a:solidFill>
                <a:srgbClr val="FFFFFF">
                  <a:lumMod val="5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60986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91745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45121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2022/7/21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2022/7/21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 7"/>
          <p:cNvSpPr/>
          <p:nvPr userDrawn="1">
            <p:custDataLst>
              <p:tags r:id="rId1"/>
            </p:custDataLst>
          </p:nvPr>
        </p:nvSpPr>
        <p:spPr>
          <a:xfrm>
            <a:off x="521636" y="555120"/>
            <a:ext cx="8623953" cy="22253"/>
          </a:xfrm>
          <a:custGeom>
            <a:avLst/>
            <a:gdLst>
              <a:gd name="connsiteX0" fmla="*/ 0 w 12125327"/>
              <a:gd name="connsiteY0" fmla="*/ 0 h 31282"/>
              <a:gd name="connsiteX1" fmla="*/ 12125327 w 12125327"/>
              <a:gd name="connsiteY1" fmla="*/ 0 h 31282"/>
              <a:gd name="connsiteX2" fmla="*/ 12125327 w 12125327"/>
              <a:gd name="connsiteY2" fmla="*/ 31282 h 31282"/>
              <a:gd name="connsiteX3" fmla="*/ 17139 w 12125327"/>
              <a:gd name="connsiteY3" fmla="*/ 31282 h 31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25327" h="31282">
                <a:moveTo>
                  <a:pt x="0" y="0"/>
                </a:moveTo>
                <a:lnTo>
                  <a:pt x="12125327" y="0"/>
                </a:lnTo>
                <a:lnTo>
                  <a:pt x="12125327" y="31282"/>
                </a:lnTo>
                <a:lnTo>
                  <a:pt x="17139" y="3128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7032" tIns="33516" rIns="67032" bIns="3351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400">
              <a:solidFill>
                <a:srgbClr val="FFFFFF"/>
              </a:solidFill>
              <a:sym typeface="Arial" panose="020B0604020202020204" pitchFamily="34" charset="0"/>
            </a:endParaRPr>
          </a:p>
        </p:txBody>
      </p:sp>
      <p:sp>
        <p:nvSpPr>
          <p:cNvPr id="9" name="任意多边形 8"/>
          <p:cNvSpPr/>
          <p:nvPr userDrawn="1">
            <p:custDataLst>
              <p:tags r:id="rId2"/>
            </p:custDataLst>
          </p:nvPr>
        </p:nvSpPr>
        <p:spPr>
          <a:xfrm>
            <a:off x="2" y="195486"/>
            <a:ext cx="410536" cy="381886"/>
          </a:xfrm>
          <a:custGeom>
            <a:avLst/>
            <a:gdLst>
              <a:gd name="connsiteX0" fmla="*/ 284734 w 577217"/>
              <a:gd name="connsiteY0" fmla="*/ 0 h 536832"/>
              <a:gd name="connsiteX1" fmla="*/ 577217 w 577217"/>
              <a:gd name="connsiteY1" fmla="*/ 536832 h 536832"/>
              <a:gd name="connsiteX2" fmla="*/ 0 w 577217"/>
              <a:gd name="connsiteY2" fmla="*/ 536832 h 536832"/>
              <a:gd name="connsiteX3" fmla="*/ 0 w 577217"/>
              <a:gd name="connsiteY3" fmla="*/ 184 h 536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7217" h="536832">
                <a:moveTo>
                  <a:pt x="284734" y="0"/>
                </a:moveTo>
                <a:lnTo>
                  <a:pt x="577217" y="536832"/>
                </a:lnTo>
                <a:lnTo>
                  <a:pt x="0" y="536832"/>
                </a:lnTo>
                <a:lnTo>
                  <a:pt x="0" y="184"/>
                </a:lnTo>
                <a:close/>
              </a:path>
            </a:pathLst>
          </a:custGeom>
          <a:solidFill>
            <a:srgbClr val="4971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7032" tIns="33516" rIns="67032" bIns="3351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400" dirty="0">
              <a:solidFill>
                <a:srgbClr val="7EC234"/>
              </a:solidFill>
              <a:sym typeface="Arial" panose="020B0604020202020204" pitchFamily="34" charset="0"/>
            </a:endParaRPr>
          </a:p>
        </p:txBody>
      </p:sp>
      <p:sp>
        <p:nvSpPr>
          <p:cNvPr id="4" name="Title 1"/>
          <p:cNvSpPr txBox="1">
            <a:spLocks/>
          </p:cNvSpPr>
          <p:nvPr userDrawn="1"/>
        </p:nvSpPr>
        <p:spPr>
          <a:xfrm>
            <a:off x="611560" y="175643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b="1" dirty="0">
                <a:solidFill>
                  <a:srgbClr val="FFFFFF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点击输入标题内容</a:t>
            </a:r>
            <a:endParaRPr lang="en-GB" altLang="zh-CN" sz="1800" b="1" dirty="0">
              <a:solidFill>
                <a:srgbClr val="FFFFFF">
                  <a:lumMod val="5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63190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70084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86078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 7"/>
          <p:cNvSpPr/>
          <p:nvPr userDrawn="1">
            <p:custDataLst>
              <p:tags r:id="rId1"/>
            </p:custDataLst>
          </p:nvPr>
        </p:nvSpPr>
        <p:spPr>
          <a:xfrm>
            <a:off x="521636" y="555120"/>
            <a:ext cx="8623953" cy="22253"/>
          </a:xfrm>
          <a:custGeom>
            <a:avLst/>
            <a:gdLst>
              <a:gd name="connsiteX0" fmla="*/ 0 w 12125327"/>
              <a:gd name="connsiteY0" fmla="*/ 0 h 31282"/>
              <a:gd name="connsiteX1" fmla="*/ 12125327 w 12125327"/>
              <a:gd name="connsiteY1" fmla="*/ 0 h 31282"/>
              <a:gd name="connsiteX2" fmla="*/ 12125327 w 12125327"/>
              <a:gd name="connsiteY2" fmla="*/ 31282 h 31282"/>
              <a:gd name="connsiteX3" fmla="*/ 17139 w 12125327"/>
              <a:gd name="connsiteY3" fmla="*/ 31282 h 31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25327" h="31282">
                <a:moveTo>
                  <a:pt x="0" y="0"/>
                </a:moveTo>
                <a:lnTo>
                  <a:pt x="12125327" y="0"/>
                </a:lnTo>
                <a:lnTo>
                  <a:pt x="12125327" y="31282"/>
                </a:lnTo>
                <a:lnTo>
                  <a:pt x="17139" y="31282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7032" tIns="33516" rIns="67032" bIns="3351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400">
              <a:solidFill>
                <a:srgbClr val="FFFFFF"/>
              </a:solidFill>
              <a:sym typeface="Arial" panose="020B0604020202020204" pitchFamily="34" charset="0"/>
            </a:endParaRPr>
          </a:p>
        </p:txBody>
      </p:sp>
      <p:sp>
        <p:nvSpPr>
          <p:cNvPr id="9" name="任意多边形 8"/>
          <p:cNvSpPr/>
          <p:nvPr userDrawn="1">
            <p:custDataLst>
              <p:tags r:id="rId2"/>
            </p:custDataLst>
          </p:nvPr>
        </p:nvSpPr>
        <p:spPr>
          <a:xfrm>
            <a:off x="2" y="195486"/>
            <a:ext cx="410536" cy="381886"/>
          </a:xfrm>
          <a:custGeom>
            <a:avLst/>
            <a:gdLst>
              <a:gd name="connsiteX0" fmla="*/ 284734 w 577217"/>
              <a:gd name="connsiteY0" fmla="*/ 0 h 536832"/>
              <a:gd name="connsiteX1" fmla="*/ 577217 w 577217"/>
              <a:gd name="connsiteY1" fmla="*/ 536832 h 536832"/>
              <a:gd name="connsiteX2" fmla="*/ 0 w 577217"/>
              <a:gd name="connsiteY2" fmla="*/ 536832 h 536832"/>
              <a:gd name="connsiteX3" fmla="*/ 0 w 577217"/>
              <a:gd name="connsiteY3" fmla="*/ 184 h 536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7217" h="536832">
                <a:moveTo>
                  <a:pt x="284734" y="0"/>
                </a:moveTo>
                <a:lnTo>
                  <a:pt x="577217" y="536832"/>
                </a:lnTo>
                <a:lnTo>
                  <a:pt x="0" y="536832"/>
                </a:lnTo>
                <a:lnTo>
                  <a:pt x="0" y="184"/>
                </a:lnTo>
                <a:close/>
              </a:path>
            </a:pathLst>
          </a:custGeom>
          <a:solidFill>
            <a:srgbClr val="3B47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7032" tIns="33516" rIns="67032" bIns="3351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400" dirty="0">
              <a:solidFill>
                <a:srgbClr val="7EC234"/>
              </a:solidFill>
              <a:sym typeface="Arial" panose="020B0604020202020204" pitchFamily="34" charset="0"/>
            </a:endParaRPr>
          </a:p>
        </p:txBody>
      </p:sp>
      <p:sp>
        <p:nvSpPr>
          <p:cNvPr id="4" name="Title 1"/>
          <p:cNvSpPr txBox="1">
            <a:spLocks/>
          </p:cNvSpPr>
          <p:nvPr userDrawn="1"/>
        </p:nvSpPr>
        <p:spPr>
          <a:xfrm>
            <a:off x="611560" y="175643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b="1" dirty="0">
                <a:solidFill>
                  <a:srgbClr val="FFFFFF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点击输入标题内容</a:t>
            </a:r>
            <a:endParaRPr lang="en-GB" altLang="zh-CN" sz="1800" b="1" dirty="0">
              <a:solidFill>
                <a:srgbClr val="FFFFFF">
                  <a:lumMod val="5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42983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microsoft.com/office/2007/relationships/hdphoto" Target="../media/hdphoto1.wdp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1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2022/7/21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32" cstate="screen">
            <a:extLst>
              <a:ext uri="{BEBA8EAE-BF5A-486C-A8C5-ECC9F3942E4B}">
                <a14:imgProps xmlns:a14="http://schemas.microsoft.com/office/drawing/2010/main">
                  <a14:imgLayer r:embed="rId33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5588" cy="5145088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0" y="0"/>
            <a:ext cx="9145588" cy="5145088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55000"/>
                </a:schemeClr>
              </a:gs>
              <a:gs pos="71000">
                <a:schemeClr val="bg1">
                  <a:lumMod val="95000"/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52" tIns="45726" rIns="91452" bIns="4572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60" r:id="rId2"/>
    <p:sldLayoutId id="2147483661" r:id="rId3"/>
    <p:sldLayoutId id="2147483654" r:id="rId4"/>
    <p:sldLayoutId id="2147483655" r:id="rId5"/>
    <p:sldLayoutId id="2147483663" r:id="rId6"/>
    <p:sldLayoutId id="2147483664" r:id="rId7"/>
    <p:sldLayoutId id="2147483665" r:id="rId8"/>
    <p:sldLayoutId id="2147483676" r:id="rId9"/>
    <p:sldLayoutId id="2147483677" r:id="rId10"/>
    <p:sldLayoutId id="2147483678" r:id="rId11"/>
    <p:sldLayoutId id="2147483681" r:id="rId12"/>
    <p:sldLayoutId id="2147483682" r:id="rId13"/>
    <p:sldLayoutId id="2147483683" r:id="rId14"/>
    <p:sldLayoutId id="2147483685" r:id="rId15"/>
    <p:sldLayoutId id="2147483686" r:id="rId16"/>
    <p:sldLayoutId id="2147483687" r:id="rId17"/>
    <p:sldLayoutId id="2147483690" r:id="rId18"/>
    <p:sldLayoutId id="2147483691" r:id="rId19"/>
    <p:sldLayoutId id="2147483692" r:id="rId20"/>
    <p:sldLayoutId id="2147483667" r:id="rId21"/>
    <p:sldLayoutId id="2147483693" r:id="rId22"/>
    <p:sldLayoutId id="2147483694" r:id="rId23"/>
    <p:sldLayoutId id="2147483695" r:id="rId24"/>
    <p:sldLayoutId id="2147483696" r:id="rId25"/>
    <p:sldLayoutId id="2147483668" r:id="rId26"/>
    <p:sldLayoutId id="2147483669" r:id="rId27"/>
    <p:sldLayoutId id="2147483672" r:id="rId28"/>
    <p:sldLayoutId id="2147483673" r:id="rId29"/>
  </p:sldLayoutIdLst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4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em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-1758370" y="843558"/>
            <a:ext cx="3946851" cy="3456384"/>
            <a:chOff x="3275856" y="1275606"/>
            <a:chExt cx="2960137" cy="2592288"/>
          </a:xfrm>
        </p:grpSpPr>
        <p:sp>
          <p:nvSpPr>
            <p:cNvPr id="34" name="矩形 33"/>
            <p:cNvSpPr/>
            <p:nvPr/>
          </p:nvSpPr>
          <p:spPr>
            <a:xfrm rot="2700000">
              <a:off x="3958996" y="1433250"/>
              <a:ext cx="2276997" cy="2276997"/>
            </a:xfrm>
            <a:prstGeom prst="rect">
              <a:avLst/>
            </a:prstGeom>
            <a:noFill/>
            <a:ln>
              <a:solidFill>
                <a:srgbClr val="3B47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" name="矩形 2"/>
            <p:cNvSpPr/>
            <p:nvPr/>
          </p:nvSpPr>
          <p:spPr>
            <a:xfrm rot="2700000">
              <a:off x="3275856" y="1275606"/>
              <a:ext cx="2592288" cy="2592288"/>
            </a:xfrm>
            <a:prstGeom prst="rect">
              <a:avLst/>
            </a:prstGeom>
            <a:solidFill>
              <a:srgbClr val="3B476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 rot="2700000">
              <a:off x="3433501" y="1433252"/>
              <a:ext cx="2276997" cy="2276997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6" name="矩形 35"/>
            <p:cNvSpPr/>
            <p:nvPr/>
          </p:nvSpPr>
          <p:spPr>
            <a:xfrm rot="2700000">
              <a:off x="3577798" y="1577552"/>
              <a:ext cx="1988400" cy="1988400"/>
            </a:xfrm>
            <a:prstGeom prst="rect">
              <a:avLst/>
            </a:prstGeom>
            <a:solidFill>
              <a:srgbClr val="F0F0F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25" name="矩形 24"/>
          <p:cNvSpPr/>
          <p:nvPr/>
        </p:nvSpPr>
        <p:spPr>
          <a:xfrm>
            <a:off x="2711114" y="1974200"/>
            <a:ext cx="528958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zh-CN" altLang="en-US" sz="2800" b="1" spc="300" dirty="0">
                <a:solidFill>
                  <a:srgbClr val="3B4761"/>
                </a:solidFill>
                <a:cs typeface="+mn-ea"/>
              </a:rPr>
              <a:t>基于</a:t>
            </a:r>
            <a:r>
              <a:rPr lang="en-US" altLang="zh-CN" sz="2800" b="1" spc="300" dirty="0" err="1">
                <a:solidFill>
                  <a:srgbClr val="3B4761"/>
                </a:solidFill>
                <a:cs typeface="+mn-ea"/>
              </a:rPr>
              <a:t>Haar</a:t>
            </a:r>
            <a:r>
              <a:rPr lang="zh-CN" altLang="en-US" sz="2800" b="1" spc="300" dirty="0">
                <a:solidFill>
                  <a:srgbClr val="3B4761"/>
                </a:solidFill>
                <a:cs typeface="+mn-ea"/>
              </a:rPr>
              <a:t>小波的图像质量感知相似度评价</a:t>
            </a:r>
            <a:endParaRPr lang="zh-CN" altLang="en-US" sz="2800" b="1" spc="300" dirty="0">
              <a:solidFill>
                <a:srgbClr val="3B4761"/>
              </a:solidFill>
              <a:cs typeface="+mn-ea"/>
              <a:sym typeface="+mn-lt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429596" y="2959027"/>
            <a:ext cx="35445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rgbClr val="3B4761"/>
                </a:solidFill>
                <a:cs typeface="+mn-ea"/>
                <a:sym typeface="+mn-lt"/>
              </a:rPr>
              <a:t>指导老师：李炎然老师</a:t>
            </a:r>
            <a:r>
              <a:rPr lang="en-US" altLang="zh-CN" sz="1400" dirty="0">
                <a:solidFill>
                  <a:srgbClr val="3B4761"/>
                </a:solidFill>
                <a:cs typeface="+mn-ea"/>
                <a:sym typeface="+mn-lt"/>
              </a:rPr>
              <a:t>     </a:t>
            </a:r>
            <a:r>
              <a:rPr lang="zh-CN" altLang="en-US" sz="1400" dirty="0">
                <a:solidFill>
                  <a:srgbClr val="3B4761"/>
                </a:solidFill>
                <a:cs typeface="+mn-ea"/>
                <a:sym typeface="+mn-lt"/>
              </a:rPr>
              <a:t>答辩人：黄益俊</a:t>
            </a:r>
          </a:p>
        </p:txBody>
      </p:sp>
      <p:sp>
        <p:nvSpPr>
          <p:cNvPr id="40" name="graduation-cap_16905"/>
          <p:cNvSpPr>
            <a:spLocks noChangeAspect="1"/>
          </p:cNvSpPr>
          <p:nvPr/>
        </p:nvSpPr>
        <p:spPr bwMode="auto">
          <a:xfrm>
            <a:off x="65109" y="2139702"/>
            <a:ext cx="1410547" cy="843631"/>
          </a:xfrm>
          <a:custGeom>
            <a:avLst/>
            <a:gdLst>
              <a:gd name="connsiteX0" fmla="*/ 82550 w 331788"/>
              <a:gd name="connsiteY0" fmla="*/ 117475 h 198438"/>
              <a:gd name="connsiteX1" fmla="*/ 165100 w 331788"/>
              <a:gd name="connsiteY1" fmla="*/ 157163 h 198438"/>
              <a:gd name="connsiteX2" fmla="*/ 247650 w 331788"/>
              <a:gd name="connsiteY2" fmla="*/ 117475 h 198438"/>
              <a:gd name="connsiteX3" fmla="*/ 247650 w 331788"/>
              <a:gd name="connsiteY3" fmla="*/ 157163 h 198438"/>
              <a:gd name="connsiteX4" fmla="*/ 165100 w 331788"/>
              <a:gd name="connsiteY4" fmla="*/ 198438 h 198438"/>
              <a:gd name="connsiteX5" fmla="*/ 82550 w 331788"/>
              <a:gd name="connsiteY5" fmla="*/ 157163 h 198438"/>
              <a:gd name="connsiteX6" fmla="*/ 20638 w 331788"/>
              <a:gd name="connsiteY6" fmla="*/ 82550 h 198438"/>
              <a:gd name="connsiteX7" fmla="*/ 24606 w 331788"/>
              <a:gd name="connsiteY7" fmla="*/ 86447 h 198438"/>
              <a:gd name="connsiteX8" fmla="*/ 24606 w 331788"/>
              <a:gd name="connsiteY8" fmla="*/ 150091 h 198438"/>
              <a:gd name="connsiteX9" fmla="*/ 28575 w 331788"/>
              <a:gd name="connsiteY9" fmla="*/ 157885 h 198438"/>
              <a:gd name="connsiteX10" fmla="*/ 24606 w 331788"/>
              <a:gd name="connsiteY10" fmla="*/ 164379 h 198438"/>
              <a:gd name="connsiteX11" fmla="*/ 24606 w 331788"/>
              <a:gd name="connsiteY11" fmla="*/ 178667 h 198438"/>
              <a:gd name="connsiteX12" fmla="*/ 20638 w 331788"/>
              <a:gd name="connsiteY12" fmla="*/ 182563 h 198438"/>
              <a:gd name="connsiteX13" fmla="*/ 16669 w 331788"/>
              <a:gd name="connsiteY13" fmla="*/ 178667 h 198438"/>
              <a:gd name="connsiteX14" fmla="*/ 16669 w 331788"/>
              <a:gd name="connsiteY14" fmla="*/ 164379 h 198438"/>
              <a:gd name="connsiteX15" fmla="*/ 12700 w 331788"/>
              <a:gd name="connsiteY15" fmla="*/ 157885 h 198438"/>
              <a:gd name="connsiteX16" fmla="*/ 16669 w 331788"/>
              <a:gd name="connsiteY16" fmla="*/ 150091 h 198438"/>
              <a:gd name="connsiteX17" fmla="*/ 16669 w 331788"/>
              <a:gd name="connsiteY17" fmla="*/ 86447 h 198438"/>
              <a:gd name="connsiteX18" fmla="*/ 20638 w 331788"/>
              <a:gd name="connsiteY18" fmla="*/ 82550 h 198438"/>
              <a:gd name="connsiteX19" fmla="*/ 165100 w 331788"/>
              <a:gd name="connsiteY19" fmla="*/ 58738 h 198438"/>
              <a:gd name="connsiteX20" fmla="*/ 152400 w 331788"/>
              <a:gd name="connsiteY20" fmla="*/ 66676 h 198438"/>
              <a:gd name="connsiteX21" fmla="*/ 165100 w 331788"/>
              <a:gd name="connsiteY21" fmla="*/ 74614 h 198438"/>
              <a:gd name="connsiteX22" fmla="*/ 177800 w 331788"/>
              <a:gd name="connsiteY22" fmla="*/ 66676 h 198438"/>
              <a:gd name="connsiteX23" fmla="*/ 165100 w 331788"/>
              <a:gd name="connsiteY23" fmla="*/ 58738 h 198438"/>
              <a:gd name="connsiteX24" fmla="*/ 165100 w 331788"/>
              <a:gd name="connsiteY24" fmla="*/ 0 h 198438"/>
              <a:gd name="connsiteX25" fmla="*/ 331788 w 331788"/>
              <a:gd name="connsiteY25" fmla="*/ 66675 h 198438"/>
              <a:gd name="connsiteX26" fmla="*/ 165100 w 331788"/>
              <a:gd name="connsiteY26" fmla="*/ 149225 h 198438"/>
              <a:gd name="connsiteX27" fmla="*/ 0 w 331788"/>
              <a:gd name="connsiteY27" fmla="*/ 66675 h 198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331788" h="198438">
                <a:moveTo>
                  <a:pt x="82550" y="117475"/>
                </a:moveTo>
                <a:lnTo>
                  <a:pt x="165100" y="157163"/>
                </a:lnTo>
                <a:lnTo>
                  <a:pt x="247650" y="117475"/>
                </a:lnTo>
                <a:lnTo>
                  <a:pt x="247650" y="157163"/>
                </a:lnTo>
                <a:lnTo>
                  <a:pt x="165100" y="198438"/>
                </a:lnTo>
                <a:lnTo>
                  <a:pt x="82550" y="157163"/>
                </a:lnTo>
                <a:close/>
                <a:moveTo>
                  <a:pt x="20638" y="82550"/>
                </a:moveTo>
                <a:cubicBezTo>
                  <a:pt x="23283" y="82550"/>
                  <a:pt x="24606" y="85148"/>
                  <a:pt x="24606" y="86447"/>
                </a:cubicBezTo>
                <a:cubicBezTo>
                  <a:pt x="24606" y="86447"/>
                  <a:pt x="24606" y="86447"/>
                  <a:pt x="24606" y="150091"/>
                </a:cubicBezTo>
                <a:cubicBezTo>
                  <a:pt x="27252" y="151390"/>
                  <a:pt x="28575" y="153988"/>
                  <a:pt x="28575" y="157885"/>
                </a:cubicBezTo>
                <a:cubicBezTo>
                  <a:pt x="28575" y="160482"/>
                  <a:pt x="27252" y="163080"/>
                  <a:pt x="24606" y="164379"/>
                </a:cubicBezTo>
                <a:cubicBezTo>
                  <a:pt x="24606" y="164379"/>
                  <a:pt x="24606" y="164379"/>
                  <a:pt x="24606" y="178667"/>
                </a:cubicBezTo>
                <a:cubicBezTo>
                  <a:pt x="24606" y="181264"/>
                  <a:pt x="23283" y="182563"/>
                  <a:pt x="20638" y="182563"/>
                </a:cubicBezTo>
                <a:cubicBezTo>
                  <a:pt x="17992" y="182563"/>
                  <a:pt x="16669" y="181264"/>
                  <a:pt x="16669" y="178667"/>
                </a:cubicBezTo>
                <a:cubicBezTo>
                  <a:pt x="16669" y="178667"/>
                  <a:pt x="16669" y="178667"/>
                  <a:pt x="16669" y="164379"/>
                </a:cubicBezTo>
                <a:cubicBezTo>
                  <a:pt x="14023" y="163080"/>
                  <a:pt x="12700" y="160482"/>
                  <a:pt x="12700" y="157885"/>
                </a:cubicBezTo>
                <a:cubicBezTo>
                  <a:pt x="12700" y="153988"/>
                  <a:pt x="14023" y="151390"/>
                  <a:pt x="16669" y="150091"/>
                </a:cubicBezTo>
                <a:cubicBezTo>
                  <a:pt x="16669" y="150091"/>
                  <a:pt x="16669" y="150091"/>
                  <a:pt x="16669" y="86447"/>
                </a:cubicBezTo>
                <a:cubicBezTo>
                  <a:pt x="16669" y="85148"/>
                  <a:pt x="17992" y="82550"/>
                  <a:pt x="20638" y="82550"/>
                </a:cubicBezTo>
                <a:close/>
                <a:moveTo>
                  <a:pt x="165100" y="58738"/>
                </a:moveTo>
                <a:cubicBezTo>
                  <a:pt x="158086" y="58738"/>
                  <a:pt x="152400" y="62292"/>
                  <a:pt x="152400" y="66676"/>
                </a:cubicBezTo>
                <a:cubicBezTo>
                  <a:pt x="152400" y="71060"/>
                  <a:pt x="158086" y="74614"/>
                  <a:pt x="165100" y="74614"/>
                </a:cubicBezTo>
                <a:cubicBezTo>
                  <a:pt x="172114" y="74614"/>
                  <a:pt x="177800" y="71060"/>
                  <a:pt x="177800" y="66676"/>
                </a:cubicBezTo>
                <a:cubicBezTo>
                  <a:pt x="177800" y="62292"/>
                  <a:pt x="172114" y="58738"/>
                  <a:pt x="165100" y="58738"/>
                </a:cubicBezTo>
                <a:close/>
                <a:moveTo>
                  <a:pt x="165100" y="0"/>
                </a:moveTo>
                <a:lnTo>
                  <a:pt x="331788" y="66675"/>
                </a:lnTo>
                <a:lnTo>
                  <a:pt x="165100" y="149225"/>
                </a:lnTo>
                <a:lnTo>
                  <a:pt x="0" y="6667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zh-CN" altLang="en-US">
              <a:cs typeface="+mn-ea"/>
              <a:sym typeface="+mn-lt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8892479" y="-104726"/>
            <a:ext cx="3456385" cy="3456384"/>
            <a:chOff x="8035401" y="965799"/>
            <a:chExt cx="3456385" cy="3456384"/>
          </a:xfrm>
        </p:grpSpPr>
        <p:sp>
          <p:nvSpPr>
            <p:cNvPr id="17" name="矩形 16"/>
            <p:cNvSpPr/>
            <p:nvPr/>
          </p:nvSpPr>
          <p:spPr>
            <a:xfrm rot="2700000">
              <a:off x="8035402" y="965798"/>
              <a:ext cx="3456384" cy="3456385"/>
            </a:xfrm>
            <a:prstGeom prst="rect">
              <a:avLst/>
            </a:prstGeom>
            <a:solidFill>
              <a:srgbClr val="D78668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 rot="2700000">
              <a:off x="8245595" y="1175993"/>
              <a:ext cx="3035996" cy="3035997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 rot="2700000">
              <a:off x="8437991" y="1368393"/>
              <a:ext cx="2651200" cy="2651201"/>
            </a:xfrm>
            <a:prstGeom prst="rect">
              <a:avLst/>
            </a:prstGeom>
            <a:solidFill>
              <a:srgbClr val="F0F0F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8892479" y="2017134"/>
            <a:ext cx="3456385" cy="3456384"/>
            <a:chOff x="8035401" y="965799"/>
            <a:chExt cx="3456385" cy="3456384"/>
          </a:xfrm>
        </p:grpSpPr>
        <p:sp>
          <p:nvSpPr>
            <p:cNvPr id="24" name="矩形 23"/>
            <p:cNvSpPr/>
            <p:nvPr/>
          </p:nvSpPr>
          <p:spPr>
            <a:xfrm rot="2700000">
              <a:off x="8035402" y="965798"/>
              <a:ext cx="3456384" cy="3456385"/>
            </a:xfrm>
            <a:prstGeom prst="rect">
              <a:avLst/>
            </a:prstGeom>
            <a:solidFill>
              <a:srgbClr val="D78668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 rot="2700000">
              <a:off x="8245595" y="1175993"/>
              <a:ext cx="3035996" cy="3035997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 rot="2700000">
              <a:off x="8437991" y="1368393"/>
              <a:ext cx="2651200" cy="2651201"/>
            </a:xfrm>
            <a:prstGeom prst="rect">
              <a:avLst/>
            </a:prstGeom>
            <a:solidFill>
              <a:srgbClr val="F0F0F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07800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356">
        <p:fade/>
      </p:transition>
    </mc:Choice>
    <mc:Fallback xmlns="">
      <p:transition spd="med" advTm="1356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组合 37"/>
          <p:cNvGrpSpPr/>
          <p:nvPr/>
        </p:nvGrpSpPr>
        <p:grpSpPr>
          <a:xfrm>
            <a:off x="2826323" y="843558"/>
            <a:ext cx="3491354" cy="3491350"/>
            <a:chOff x="3275856" y="1275606"/>
            <a:chExt cx="2592288" cy="2592288"/>
          </a:xfrm>
        </p:grpSpPr>
        <p:sp>
          <p:nvSpPr>
            <p:cNvPr id="39" name="矩形 38"/>
            <p:cNvSpPr/>
            <p:nvPr/>
          </p:nvSpPr>
          <p:spPr>
            <a:xfrm rot="2700000">
              <a:off x="3275856" y="1275606"/>
              <a:ext cx="2592288" cy="2592288"/>
            </a:xfrm>
            <a:prstGeom prst="rect">
              <a:avLst/>
            </a:prstGeom>
            <a:solidFill>
              <a:srgbClr val="3B476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40" name="矩形 39"/>
            <p:cNvSpPr/>
            <p:nvPr/>
          </p:nvSpPr>
          <p:spPr>
            <a:xfrm rot="2700000">
              <a:off x="3433501" y="1433252"/>
              <a:ext cx="2276997" cy="2276997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41" name="矩形 40"/>
            <p:cNvSpPr/>
            <p:nvPr/>
          </p:nvSpPr>
          <p:spPr>
            <a:xfrm rot="2700000">
              <a:off x="3577798" y="1577552"/>
              <a:ext cx="1988400" cy="1988400"/>
            </a:xfrm>
            <a:prstGeom prst="rect">
              <a:avLst/>
            </a:prstGeom>
            <a:solidFill>
              <a:srgbClr val="F0F0F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</p:grpSp>
      <p:sp>
        <p:nvSpPr>
          <p:cNvPr id="7" name="TextBox 48"/>
          <p:cNvSpPr txBox="1"/>
          <p:nvPr/>
        </p:nvSpPr>
        <p:spPr>
          <a:xfrm>
            <a:off x="3203848" y="2297834"/>
            <a:ext cx="281680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005DA2"/>
                </a:solidFill>
                <a:cs typeface="+mn-ea"/>
                <a:sym typeface="+mn-lt"/>
              </a:rPr>
              <a:t>解决的思路</a:t>
            </a:r>
          </a:p>
        </p:txBody>
      </p:sp>
      <p:sp>
        <p:nvSpPr>
          <p:cNvPr id="64" name="TextBox 48"/>
          <p:cNvSpPr txBox="1"/>
          <p:nvPr/>
        </p:nvSpPr>
        <p:spPr>
          <a:xfrm>
            <a:off x="3879502" y="989164"/>
            <a:ext cx="1484586" cy="1477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9600" dirty="0">
                <a:solidFill>
                  <a:srgbClr val="3B4761"/>
                </a:solidFill>
                <a:latin typeface="Agency FB" panose="020B0503020202020204" pitchFamily="34" charset="0"/>
                <a:cs typeface="+mn-ea"/>
                <a:sym typeface="+mn-lt"/>
              </a:rPr>
              <a:t>03</a:t>
            </a:r>
            <a:endParaRPr lang="en-GB" altLang="zh-CN" sz="9600" dirty="0">
              <a:solidFill>
                <a:srgbClr val="3B4761"/>
              </a:solidFill>
              <a:latin typeface="Agency FB" panose="020B0503020202020204" pitchFamily="34" charset="0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15564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55">
        <p:fade/>
      </p:transition>
    </mc:Choice>
    <mc:Fallback xmlns="">
      <p:transition spd="med" advTm="355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5">
            <a:extLst>
              <a:ext uri="{FF2B5EF4-FFF2-40B4-BE49-F238E27FC236}">
                <a16:creationId xmlns:a16="http://schemas.microsoft.com/office/drawing/2014/main" id="{382EB795-A275-4C3B-A1BD-872302492E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3326" y="123478"/>
            <a:ext cx="792088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000" b="1" dirty="0">
                <a:latin typeface="+mj-ea"/>
                <a:ea typeface="+mj-ea"/>
              </a:rPr>
              <a:t>解决的思路</a:t>
            </a:r>
            <a:r>
              <a:rPr lang="en-US" altLang="zh-CN" sz="2000" b="1" dirty="0">
                <a:latin typeface="+mj-ea"/>
                <a:ea typeface="+mj-ea"/>
              </a:rPr>
              <a:t>——SENSE</a:t>
            </a:r>
            <a:r>
              <a:rPr lang="zh-CN" altLang="en-US" sz="2000" b="1" dirty="0">
                <a:latin typeface="+mj-ea"/>
                <a:ea typeface="+mj-ea"/>
              </a:rPr>
              <a:t>结合</a:t>
            </a:r>
            <a:r>
              <a:rPr lang="en-US" altLang="zh-CN" sz="2000" b="1" dirty="0">
                <a:latin typeface="+mj-ea"/>
                <a:ea typeface="+mj-ea"/>
              </a:rPr>
              <a:t>GRAPPA</a:t>
            </a:r>
            <a:endParaRPr lang="zh-CN" altLang="en-US" sz="2000" b="1" dirty="0">
              <a:latin typeface="+mj-ea"/>
              <a:ea typeface="+mj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15ED0E2D-506F-4E96-A5BF-FC395DEC0B0D}"/>
                  </a:ext>
                </a:extLst>
              </p:cNvPr>
              <p:cNvSpPr txBox="1"/>
              <p:nvPr/>
            </p:nvSpPr>
            <p:spPr>
              <a:xfrm>
                <a:off x="433326" y="567857"/>
                <a:ext cx="8027106" cy="38424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600" dirty="0">
                    <a:solidFill>
                      <a:srgbClr val="00B0F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需要解决的问题</a:t>
                </a:r>
                <a:endParaRPr lang="en-US" altLang="zh-CN" sz="1600" dirty="0">
                  <a:solidFill>
                    <a:srgbClr val="00B0F0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sz="16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SENSE</a:t>
                </a:r>
                <a:r>
                  <a:rPr lang="zh-CN" altLang="en-US" sz="16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算法，重建质量受</a:t>
                </a:r>
                <a:r>
                  <a:rPr lang="zh-CN" altLang="en-US" sz="1600" dirty="0">
                    <a:solidFill>
                      <a:srgbClr val="FF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线圈灵敏度信息</a:t>
                </a:r>
                <a:r>
                  <a:rPr lang="zh-CN" altLang="en-US" sz="16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影响</a:t>
                </a:r>
                <a:endParaRPr lang="en-US" altLang="zh-CN" sz="16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sz="16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GRAPPA</a:t>
                </a:r>
                <a:r>
                  <a:rPr lang="zh-CN" altLang="en-US" sz="16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算法，重建后</a:t>
                </a:r>
                <a:r>
                  <a:rPr lang="zh-CN" altLang="en-US" sz="1600" dirty="0">
                    <a:solidFill>
                      <a:srgbClr val="FF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噪声</a:t>
                </a:r>
                <a:r>
                  <a:rPr lang="zh-CN" altLang="en-US" sz="16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较多</a:t>
                </a:r>
                <a:endParaRPr lang="en-US" altLang="zh-CN" sz="16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zh-CN" sz="1600" dirty="0">
                  <a:solidFill>
                    <a:srgbClr val="FF0000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r>
                  <a:rPr lang="zh-CN" altLang="en-US" sz="1600" dirty="0">
                    <a:solidFill>
                      <a:srgbClr val="00B0F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解决思路</a:t>
                </a:r>
                <a:endParaRPr lang="en-US" altLang="zh-CN" sz="1600" dirty="0">
                  <a:solidFill>
                    <a:srgbClr val="00B0F0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zh-CN" altLang="en-US" sz="16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结合</a:t>
                </a:r>
                <a:r>
                  <a:rPr lang="en-US" altLang="zh-CN" sz="16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SENSE</a:t>
                </a:r>
                <a:r>
                  <a:rPr lang="zh-CN" altLang="en-US" sz="16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和</a:t>
                </a:r>
                <a:r>
                  <a:rPr lang="en-US" altLang="zh-CN" sz="16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GRAPPA</a:t>
                </a:r>
                <a:r>
                  <a:rPr lang="zh-CN" altLang="en-US" sz="16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两者的优点</a:t>
                </a:r>
                <a:endParaRPr lang="en-US" altLang="zh-CN" sz="16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zh-CN" altLang="en-US" sz="16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使用</a:t>
                </a:r>
                <a:r>
                  <a:rPr lang="en-US" altLang="zh-CN" sz="16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SENSE</a:t>
                </a:r>
                <a:r>
                  <a:rPr lang="zh-CN" altLang="en-US" sz="16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算法在</a:t>
                </a:r>
                <a:r>
                  <a:rPr lang="zh-CN" altLang="en-US" sz="1600" dirty="0">
                    <a:solidFill>
                      <a:srgbClr val="FF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图像域去除伪影</a:t>
                </a:r>
                <a:endParaRPr lang="en-US" altLang="zh-CN" sz="1600" dirty="0">
                  <a:solidFill>
                    <a:srgbClr val="FF0000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zh-CN" altLang="en-US" sz="16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使用</a:t>
                </a:r>
                <a:r>
                  <a:rPr lang="en-US" altLang="zh-CN" sz="16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GRAPPA</a:t>
                </a:r>
                <a:r>
                  <a:rPr lang="zh-CN" altLang="en-US" sz="16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校正核对</a:t>
                </a:r>
                <a:r>
                  <a:rPr lang="en-US" altLang="zh-CN" sz="1600" dirty="0">
                    <a:solidFill>
                      <a:srgbClr val="FF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K-</a:t>
                </a:r>
                <a:r>
                  <a:rPr lang="zh-CN" altLang="en-US" sz="1600" dirty="0">
                    <a:solidFill>
                      <a:srgbClr val="FF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空间数据进行校正</a:t>
                </a:r>
                <a:endParaRPr lang="en-US" altLang="zh-CN" sz="1600" dirty="0">
                  <a:solidFill>
                    <a:srgbClr val="FF0000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zh-CN" sz="1600" dirty="0">
                  <a:solidFill>
                    <a:srgbClr val="FF0000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r>
                  <a:rPr lang="zh-CN" altLang="en-US" sz="1600" dirty="0">
                    <a:solidFill>
                      <a:srgbClr val="00B0F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校正观测模型</a:t>
                </a:r>
                <a:endParaRPr lang="en-US" altLang="zh-CN" sz="1600" dirty="0">
                  <a:solidFill>
                    <a:srgbClr val="00B0F0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1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16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zh-CN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𝑢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altLang="zh-CN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CN" sz="1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1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zh-CN" sz="1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bSup>
                                <m:sSubSupPr>
                                  <m:ctrlPr>
                                    <a:rPr lang="en-US" altLang="zh-CN" sz="1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altLang="zh-CN" sz="16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16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d>
                                        <m:dPr>
                                          <m:begChr m:val="["/>
                                          <m:endChr m:val="]"/>
                                          <m:ctrlPr>
                                            <a:rPr lang="en-US" altLang="zh-CN" sz="16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m>
                                            <m:mPr>
                                              <m:mcs>
                                                <m:mc>
                                                  <m:mcPr>
                                                    <m:count m:val="1"/>
                                                    <m:mcJc m:val="center"/>
                                                  </m:mcPr>
                                                </m:mc>
                                              </m:mcs>
                                              <m:ctrlPr>
                                                <a:rPr lang="en-US" altLang="zh-CN" sz="1600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mPr>
                                            <m:mr>
                                              <m:e>
                                                <m:r>
                                                  <a:rPr lang="zh-CN" altLang="en-US" sz="1600" i="1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黑体" panose="02010609060101010101" pitchFamily="49" charset="-122"/>
                                                  </a:rPr>
                                                  <m:t>𝒫</m:t>
                                                </m:r>
                                                <m:r>
                                                  <a:rPr lang="en-US" altLang="zh-CN" sz="1600" i="1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𝑀</m:t>
                                                </m:r>
                                              </m:e>
                                            </m:mr>
                                            <m:mr>
                                              <m:e>
                                                <m:r>
                                                  <a:rPr lang="zh-CN" altLang="en-US" sz="1600" i="1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黑体" panose="02010609060101010101" pitchFamily="49" charset="-122"/>
                                                  </a:rPr>
                                                  <m:t>𝒫</m:t>
                                                </m:r>
                                                <m:r>
                                                  <a:rPr lang="en-US" altLang="zh-CN" sz="1600" i="1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黑体" panose="02010609060101010101" pitchFamily="49" charset="-122"/>
                                                  </a:rPr>
                                                  <m:t>𝐺</m:t>
                                                </m:r>
                                                <m:r>
                                                  <a:rPr lang="en-US" altLang="zh-CN" sz="1600" i="1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𝑀</m:t>
                                                </m:r>
                                              </m:e>
                                            </m:mr>
                                          </m:m>
                                        </m:e>
                                      </m:d>
                                      <m:r>
                                        <a:rPr lang="en-US" altLang="zh-CN" sz="16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  <m:r>
                                        <a:rPr lang="en-US" altLang="zh-CN" sz="16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d>
                                        <m:dPr>
                                          <m:begChr m:val="["/>
                                          <m:endChr m:val="]"/>
                                          <m:ctrlPr>
                                            <a:rPr lang="en-US" altLang="zh-CN" sz="16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m>
                                            <m:mPr>
                                              <m:mcs>
                                                <m:mc>
                                                  <m:mcPr>
                                                    <m:count m:val="1"/>
                                                    <m:mcJc m:val="center"/>
                                                  </m:mcPr>
                                                </m:mc>
                                              </m:mcs>
                                              <m:ctrlPr>
                                                <a:rPr lang="en-US" altLang="zh-CN" sz="1600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mPr>
                                            <m:mr>
                                              <m:e>
                                                <m:r>
                                                  <a:rPr lang="en-US" altLang="zh-CN" sz="1600" i="1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黑体" panose="02010609060101010101" pitchFamily="49" charset="-122"/>
                                                  </a:rPr>
                                                  <m:t>𝑔</m:t>
                                                </m:r>
                                              </m:e>
                                            </m:mr>
                                            <m:mr>
                                              <m:e>
                                                <m:r>
                                                  <a:rPr lang="en-US" altLang="zh-CN" sz="1600" i="1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黑体" panose="02010609060101010101" pitchFamily="49" charset="-122"/>
                                                  </a:rPr>
                                                  <m:t>𝑔</m:t>
                                                </m:r>
                                              </m:e>
                                            </m:mr>
                                          </m:m>
                                        </m:e>
                                      </m:d>
                                      <m:r>
                                        <a:rPr lang="en-US" altLang="zh-CN" sz="16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d>
                                </m:e>
                                <m:sub>
                                  <m:r>
                                    <a:rPr lang="en-US" altLang="zh-CN" sz="1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altLang="zh-CN" sz="1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d>
                        </m:e>
                      </m:func>
                    </m:oMath>
                  </m:oMathPara>
                </a14:m>
                <a:endParaRPr lang="en-US" altLang="zh-CN" sz="1600" dirty="0">
                  <a:solidFill>
                    <a:srgbClr val="00B0F0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endParaRPr lang="en-US" altLang="zh-CN" sz="1600" dirty="0">
                  <a:solidFill>
                    <a:srgbClr val="00B0F0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zh-CN" altLang="en-US" sz="16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该模型可以衡量</a:t>
                </a:r>
                <a:r>
                  <a:rPr lang="zh-CN" altLang="en-US" sz="1600" dirty="0">
                    <a:solidFill>
                      <a:srgbClr val="FF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校正后的数据</a:t>
                </a:r>
                <a:r>
                  <a:rPr lang="zh-CN" altLang="en-US" sz="16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与</a:t>
                </a:r>
                <a:r>
                  <a:rPr lang="zh-CN" altLang="en-US" sz="1600" dirty="0">
                    <a:solidFill>
                      <a:srgbClr val="FF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原始数据</a:t>
                </a:r>
                <a:r>
                  <a:rPr lang="zh-CN" altLang="en-US" sz="16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的逼近程度，</a:t>
                </a:r>
                <a:r>
                  <a:rPr lang="en-US" altLang="zh-CN" sz="1600" b="0" dirty="0">
                    <a:solidFill>
                      <a:schemeClr val="tx1"/>
                    </a:solidFill>
                    <a:ea typeface="黑体" panose="02010609060101010101" pitchFamily="49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𝐺</m:t>
                    </m:r>
                  </m:oMath>
                </a14:m>
                <a:r>
                  <a:rPr lang="zh-CN" altLang="en-US" sz="16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表示校正核</a:t>
                </a:r>
                <a:endParaRPr lang="en-US" altLang="zh-CN" sz="16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zh-CN" sz="16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15ED0E2D-506F-4E96-A5BF-FC395DEC0B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326" y="567857"/>
                <a:ext cx="8027106" cy="3842462"/>
              </a:xfrm>
              <a:prstGeom prst="rect">
                <a:avLst/>
              </a:prstGeom>
              <a:blipFill>
                <a:blip r:embed="rId2"/>
                <a:stretch>
                  <a:fillRect l="-380" t="-4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37715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6798">
        <p:fade/>
      </p:transition>
    </mc:Choice>
    <mc:Fallback xmlns="">
      <p:transition spd="med" advTm="16798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5">
            <a:extLst>
              <a:ext uri="{FF2B5EF4-FFF2-40B4-BE49-F238E27FC236}">
                <a16:creationId xmlns:a16="http://schemas.microsoft.com/office/drawing/2014/main" id="{FB304A97-2C2E-4F48-8D79-8401A301D3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3326" y="123478"/>
            <a:ext cx="792088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000" b="1" dirty="0">
                <a:latin typeface="+mj-ea"/>
                <a:ea typeface="+mj-ea"/>
              </a:rPr>
              <a:t>解决的思路</a:t>
            </a:r>
            <a:r>
              <a:rPr lang="en-US" altLang="zh-CN" sz="2000" b="1" dirty="0">
                <a:latin typeface="+mj-ea"/>
                <a:ea typeface="+mj-ea"/>
              </a:rPr>
              <a:t>——</a:t>
            </a:r>
            <a:r>
              <a:rPr lang="zh-CN" altLang="en-US" sz="2000" b="1" dirty="0">
                <a:latin typeface="+mj-ea"/>
                <a:ea typeface="+mj-ea"/>
              </a:rPr>
              <a:t>正则化技术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030C762-F1C0-4431-AC6D-0122346330A7}"/>
              </a:ext>
            </a:extLst>
          </p:cNvPr>
          <p:cNvSpPr txBox="1"/>
          <p:nvPr/>
        </p:nvSpPr>
        <p:spPr>
          <a:xfrm>
            <a:off x="433326" y="567857"/>
            <a:ext cx="8027106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rgbClr val="00B0F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需要解决的问题</a:t>
            </a:r>
            <a:endParaRPr lang="en-US" altLang="zh-CN" sz="1600" dirty="0">
              <a:solidFill>
                <a:srgbClr val="00B0F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一阶正则化技术易导致</a:t>
            </a:r>
            <a:r>
              <a:rPr lang="zh-CN" altLang="en-US" sz="16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阶梯状伪影</a:t>
            </a:r>
            <a:endParaRPr lang="en-US" altLang="zh-CN" sz="160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二阶正则化技术对</a:t>
            </a:r>
            <a:r>
              <a:rPr lang="zh-CN" altLang="en-US" sz="16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噪声敏感</a:t>
            </a:r>
            <a:endParaRPr lang="en-US" altLang="zh-CN" sz="160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提取的图像特征不足，导致细节模糊</a:t>
            </a:r>
            <a:endParaRPr lang="en-US" altLang="zh-CN" sz="16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60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1600" dirty="0">
                <a:solidFill>
                  <a:srgbClr val="00B0F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解决思路</a:t>
            </a:r>
            <a:endParaRPr lang="en-US" altLang="zh-CN" sz="1600" dirty="0">
              <a:solidFill>
                <a:srgbClr val="00B0F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使用紧框架分解进行多分辨率分析，同时提取一阶和高阶特征信息</a:t>
            </a:r>
            <a:endParaRPr lang="en-US" altLang="zh-CN" sz="16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两层分解：</a:t>
            </a:r>
            <a:endParaRPr lang="en-US" altLang="zh-CN" sz="16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第一层：二维紧框架</a:t>
            </a:r>
            <a:r>
              <a:rPr lang="en-US" altLang="zh-CN" sz="1600" dirty="0">
                <a:latin typeface="黑体" panose="02010609060101010101" pitchFamily="49" charset="-122"/>
                <a:ea typeface="黑体" panose="02010609060101010101" pitchFamily="49" charset="-122"/>
              </a:rPr>
              <a:t>(DHF)</a:t>
            </a:r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提取出</a:t>
            </a:r>
            <a:r>
              <a:rPr lang="zh-CN" altLang="en-US" sz="16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低通近似信息</a:t>
            </a:r>
            <a:r>
              <a:rPr lang="en-US" altLang="zh-CN" sz="1600" dirty="0">
                <a:latin typeface="黑体" panose="02010609060101010101" pitchFamily="49" charset="-122"/>
                <a:ea typeface="黑体" panose="02010609060101010101" pitchFamily="49" charset="-122"/>
              </a:rPr>
              <a:t>+</a:t>
            </a:r>
            <a:r>
              <a:rPr lang="zh-CN" altLang="en-US" sz="16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一阶高通特征信息</a:t>
            </a:r>
            <a:endParaRPr lang="en-US" altLang="zh-CN" sz="160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第二层：</a:t>
            </a:r>
            <a:r>
              <a:rPr lang="en-US" altLang="zh-CN" sz="1600" dirty="0">
                <a:latin typeface="黑体" panose="02010609060101010101" pitchFamily="49" charset="-122"/>
                <a:ea typeface="黑体" panose="02010609060101010101" pitchFamily="49" charset="-122"/>
              </a:rPr>
              <a:t>DCT</a:t>
            </a:r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对第一层的</a:t>
            </a:r>
            <a:r>
              <a:rPr lang="zh-CN" altLang="en-US" sz="16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低通近似信息</a:t>
            </a:r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提取高阶特征</a:t>
            </a:r>
            <a:endParaRPr lang="en-US" altLang="zh-CN" sz="16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对分解得到的高通系数进行约束</a:t>
            </a:r>
            <a:r>
              <a:rPr lang="en-US" altLang="zh-CN" sz="16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		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F2A7168E-5ADF-41B9-B013-9BFEFC161A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9792" y="2931790"/>
            <a:ext cx="6085292" cy="2026926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3F31D980-512D-4446-894B-5217BC63DD7A}"/>
              </a:ext>
            </a:extLst>
          </p:cNvPr>
          <p:cNvSpPr txBox="1"/>
          <p:nvPr/>
        </p:nvSpPr>
        <p:spPr>
          <a:xfrm>
            <a:off x="2843808" y="4731990"/>
            <a:ext cx="5760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图像</a:t>
            </a:r>
          </a:p>
        </p:txBody>
      </p:sp>
    </p:spTree>
    <p:extLst>
      <p:ext uri="{BB962C8B-B14F-4D97-AF65-F5344CB8AC3E}">
        <p14:creationId xmlns:p14="http://schemas.microsoft.com/office/powerpoint/2010/main" val="1410098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5948">
        <p:fade/>
      </p:transition>
    </mc:Choice>
    <mc:Fallback xmlns="">
      <p:transition spd="med" advTm="25948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组合 37"/>
          <p:cNvGrpSpPr/>
          <p:nvPr/>
        </p:nvGrpSpPr>
        <p:grpSpPr>
          <a:xfrm>
            <a:off x="2826323" y="843558"/>
            <a:ext cx="3491354" cy="3491350"/>
            <a:chOff x="3275856" y="1275606"/>
            <a:chExt cx="2592288" cy="2592288"/>
          </a:xfrm>
        </p:grpSpPr>
        <p:sp>
          <p:nvSpPr>
            <p:cNvPr id="39" name="矩形 38"/>
            <p:cNvSpPr/>
            <p:nvPr/>
          </p:nvSpPr>
          <p:spPr>
            <a:xfrm rot="2700000">
              <a:off x="3275856" y="1275606"/>
              <a:ext cx="2592288" cy="2592288"/>
            </a:xfrm>
            <a:prstGeom prst="rect">
              <a:avLst/>
            </a:prstGeom>
            <a:solidFill>
              <a:srgbClr val="3B476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40" name="矩形 39"/>
            <p:cNvSpPr/>
            <p:nvPr/>
          </p:nvSpPr>
          <p:spPr>
            <a:xfrm rot="2700000">
              <a:off x="3433501" y="1433252"/>
              <a:ext cx="2276997" cy="2276997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41" name="矩形 40"/>
            <p:cNvSpPr/>
            <p:nvPr/>
          </p:nvSpPr>
          <p:spPr>
            <a:xfrm rot="2700000">
              <a:off x="3577798" y="1577552"/>
              <a:ext cx="1988400" cy="1988400"/>
            </a:xfrm>
            <a:prstGeom prst="rect">
              <a:avLst/>
            </a:prstGeom>
            <a:solidFill>
              <a:srgbClr val="F0F0F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</p:grpSp>
      <p:sp>
        <p:nvSpPr>
          <p:cNvPr id="7" name="TextBox 48"/>
          <p:cNvSpPr txBox="1"/>
          <p:nvPr/>
        </p:nvSpPr>
        <p:spPr>
          <a:xfrm>
            <a:off x="3203848" y="2297834"/>
            <a:ext cx="281680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accent1">
                    <a:lumMod val="50000"/>
                  </a:schemeClr>
                </a:solidFill>
                <a:cs typeface="+mn-ea"/>
                <a:sym typeface="+mn-lt"/>
              </a:rPr>
              <a:t>当前进展</a:t>
            </a:r>
          </a:p>
        </p:txBody>
      </p:sp>
      <p:sp>
        <p:nvSpPr>
          <p:cNvPr id="64" name="TextBox 48"/>
          <p:cNvSpPr txBox="1"/>
          <p:nvPr/>
        </p:nvSpPr>
        <p:spPr>
          <a:xfrm>
            <a:off x="3879502" y="989164"/>
            <a:ext cx="1484586" cy="1477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9600" dirty="0">
                <a:solidFill>
                  <a:srgbClr val="3B4761"/>
                </a:solidFill>
                <a:latin typeface="Agency FB" panose="020B0503020202020204" pitchFamily="34" charset="0"/>
                <a:cs typeface="+mn-ea"/>
                <a:sym typeface="+mn-lt"/>
              </a:rPr>
              <a:t>04</a:t>
            </a:r>
            <a:endParaRPr lang="en-GB" altLang="zh-CN" sz="9600" dirty="0">
              <a:solidFill>
                <a:srgbClr val="3B4761"/>
              </a:solidFill>
              <a:latin typeface="Agency FB" panose="020B0503020202020204" pitchFamily="34" charset="0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9705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06">
        <p:fade/>
      </p:transition>
    </mc:Choice>
    <mc:Fallback xmlns="">
      <p:transition spd="med" advTm="406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5">
            <a:extLst>
              <a:ext uri="{FF2B5EF4-FFF2-40B4-BE49-F238E27FC236}">
                <a16:creationId xmlns:a16="http://schemas.microsoft.com/office/drawing/2014/main" id="{05915EA0-66B2-4187-AFBB-3CB4D446A3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3326" y="123478"/>
            <a:ext cx="792088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000" b="1" dirty="0">
                <a:latin typeface="+mj-ea"/>
                <a:ea typeface="+mj-ea"/>
              </a:rPr>
              <a:t>当前进展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2F44C96-9CA5-4778-A01D-00F24A432B89}"/>
              </a:ext>
            </a:extLst>
          </p:cNvPr>
          <p:cNvSpPr txBox="1"/>
          <p:nvPr/>
        </p:nvSpPr>
        <p:spPr>
          <a:xfrm>
            <a:off x="433326" y="567857"/>
            <a:ext cx="802710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完成校正观测模型和正则化模型的设计</a:t>
            </a:r>
            <a:endParaRPr lang="en-US" altLang="zh-CN" sz="16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验证了所研究模型可以</a:t>
            </a:r>
            <a:r>
              <a:rPr lang="zh-CN" altLang="en-US" sz="16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抑制伪影</a:t>
            </a:r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和</a:t>
            </a:r>
            <a:r>
              <a:rPr lang="zh-CN" altLang="en-US" sz="16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消除阶梯状伪影</a:t>
            </a:r>
            <a:endParaRPr lang="en-US" altLang="zh-CN" sz="160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altLang="zh-CN" sz="16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不同算法重建结果</a:t>
            </a:r>
            <a:r>
              <a:rPr lang="en-US" altLang="zh-CN" sz="1600" dirty="0">
                <a:latin typeface="黑体" panose="02010609060101010101" pitchFamily="49" charset="-122"/>
                <a:ea typeface="黑体" panose="02010609060101010101" pitchFamily="49" charset="-122"/>
              </a:rPr>
              <a:t>(25%</a:t>
            </a:r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采样率</a:t>
            </a:r>
            <a:r>
              <a:rPr lang="en-US" altLang="zh-CN" sz="1600" dirty="0">
                <a:latin typeface="黑体" panose="02010609060101010101" pitchFamily="49" charset="-122"/>
                <a:ea typeface="黑体" panose="02010609060101010101" pitchFamily="49" charset="-122"/>
              </a:rPr>
              <a:t>)</a:t>
            </a:r>
          </a:p>
          <a:p>
            <a:endParaRPr lang="en-US" altLang="zh-CN" sz="16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16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	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5B9693B-5DE3-4838-AFC5-F344C11632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1312592"/>
            <a:ext cx="8193988" cy="3850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974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75103">
        <p:fade/>
      </p:transition>
    </mc:Choice>
    <mc:Fallback xmlns="">
      <p:transition spd="med" advTm="75103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5">
            <a:extLst>
              <a:ext uri="{FF2B5EF4-FFF2-40B4-BE49-F238E27FC236}">
                <a16:creationId xmlns:a16="http://schemas.microsoft.com/office/drawing/2014/main" id="{3C6FADD8-6CF5-4271-89F6-6F5C32DF27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3326" y="123478"/>
            <a:ext cx="792088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000" b="1" dirty="0">
                <a:latin typeface="+mj-ea"/>
                <a:ea typeface="+mj-ea"/>
              </a:rPr>
              <a:t>未来的改进方向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9DECDF6-C4BE-41CF-A9ED-4F1C8924C03F}"/>
              </a:ext>
            </a:extLst>
          </p:cNvPr>
          <p:cNvSpPr txBox="1"/>
          <p:nvPr/>
        </p:nvSpPr>
        <p:spPr>
          <a:xfrm>
            <a:off x="433326" y="567857"/>
            <a:ext cx="802710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rgbClr val="00B0F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工作难点</a:t>
            </a:r>
            <a:endParaRPr lang="en-US" altLang="zh-CN" sz="1600" dirty="0">
              <a:solidFill>
                <a:srgbClr val="00B0F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优化模型的设计</a:t>
            </a:r>
            <a:endParaRPr lang="en-US" altLang="zh-CN" sz="16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模型求解算法</a:t>
            </a:r>
            <a:r>
              <a:rPr lang="en-US" altLang="zh-CN" sz="1600" dirty="0">
                <a:latin typeface="黑体" panose="02010609060101010101" pitchFamily="49" charset="-122"/>
                <a:ea typeface="黑体" panose="02010609060101010101" pitchFamily="49" charset="-122"/>
              </a:rPr>
              <a:t>(</a:t>
            </a:r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模型涉及非凸问题求解</a:t>
            </a:r>
            <a:r>
              <a:rPr lang="en-US" altLang="zh-CN" sz="1600" dirty="0">
                <a:latin typeface="黑体" panose="02010609060101010101" pitchFamily="49" charset="-122"/>
                <a:ea typeface="黑体" panose="02010609060101010101" pitchFamily="49" charset="-122"/>
              </a:rPr>
              <a:t>)</a:t>
            </a:r>
          </a:p>
          <a:p>
            <a:endParaRPr lang="en-US" altLang="zh-CN" sz="1600" dirty="0">
              <a:solidFill>
                <a:srgbClr val="00B0F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altLang="zh-CN" sz="1600" dirty="0">
              <a:solidFill>
                <a:srgbClr val="00B0F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1600" dirty="0">
                <a:solidFill>
                  <a:srgbClr val="00B0F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当前的不足</a:t>
            </a:r>
            <a:endParaRPr lang="en-US" altLang="zh-CN" sz="1600" dirty="0">
              <a:solidFill>
                <a:srgbClr val="00B0F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均匀采样模式下重建结果不佳，存在少量伪影无法去除</a:t>
            </a:r>
            <a:endParaRPr lang="en-US" altLang="zh-CN" sz="16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插值核和灵敏度信息的估计存在误差</a:t>
            </a:r>
            <a:endParaRPr lang="en-US" altLang="zh-CN" sz="16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altLang="zh-CN" sz="16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6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1600" dirty="0">
                <a:solidFill>
                  <a:srgbClr val="00B0F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目前的改进方案</a:t>
            </a:r>
            <a:endParaRPr lang="en-US" altLang="zh-CN" sz="1600" dirty="0">
              <a:solidFill>
                <a:srgbClr val="00B0F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altLang="zh-CN" sz="1600" dirty="0">
              <a:solidFill>
                <a:srgbClr val="00B0F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考虑基于图像</a:t>
            </a:r>
            <a:r>
              <a:rPr lang="en-US" altLang="zh-CN" sz="1600" dirty="0">
                <a:latin typeface="黑体" panose="02010609060101010101" pitchFamily="49" charset="-122"/>
                <a:ea typeface="黑体" panose="02010609060101010101" pitchFamily="49" charset="-122"/>
              </a:rPr>
              <a:t>Patch</a:t>
            </a:r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的正则化方法，设计联合稀疏模型</a:t>
            </a:r>
            <a:endParaRPr lang="en-US" altLang="zh-CN" sz="16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考虑更新插值核</a:t>
            </a:r>
            <a:endParaRPr lang="en-US" altLang="zh-CN" sz="16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16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4126595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-1758370" y="843558"/>
            <a:ext cx="3946851" cy="3456384"/>
            <a:chOff x="3275856" y="1275606"/>
            <a:chExt cx="2960137" cy="2592288"/>
          </a:xfrm>
        </p:grpSpPr>
        <p:sp>
          <p:nvSpPr>
            <p:cNvPr id="34" name="矩形 33"/>
            <p:cNvSpPr/>
            <p:nvPr/>
          </p:nvSpPr>
          <p:spPr>
            <a:xfrm rot="2700000">
              <a:off x="3958996" y="1433250"/>
              <a:ext cx="2276997" cy="2276997"/>
            </a:xfrm>
            <a:prstGeom prst="rect">
              <a:avLst/>
            </a:prstGeom>
            <a:noFill/>
            <a:ln>
              <a:solidFill>
                <a:srgbClr val="3B47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3" name="矩形 2"/>
            <p:cNvSpPr/>
            <p:nvPr/>
          </p:nvSpPr>
          <p:spPr>
            <a:xfrm rot="2700000">
              <a:off x="3275856" y="1275606"/>
              <a:ext cx="2592288" cy="2592288"/>
            </a:xfrm>
            <a:prstGeom prst="rect">
              <a:avLst/>
            </a:prstGeom>
            <a:solidFill>
              <a:srgbClr val="3B476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 rot="2700000">
              <a:off x="3433501" y="1433252"/>
              <a:ext cx="2276997" cy="2276997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36" name="矩形 35"/>
            <p:cNvSpPr/>
            <p:nvPr/>
          </p:nvSpPr>
          <p:spPr>
            <a:xfrm rot="2700000">
              <a:off x="3577798" y="1577552"/>
              <a:ext cx="1988400" cy="1988400"/>
            </a:xfrm>
            <a:prstGeom prst="rect">
              <a:avLst/>
            </a:prstGeom>
            <a:solidFill>
              <a:srgbClr val="F0F0F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</p:grpSp>
      <p:sp>
        <p:nvSpPr>
          <p:cNvPr id="25" name="矩形 24"/>
          <p:cNvSpPr/>
          <p:nvPr/>
        </p:nvSpPr>
        <p:spPr>
          <a:xfrm>
            <a:off x="3027891" y="2254971"/>
            <a:ext cx="528958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3600" b="1" spc="300" dirty="0">
                <a:solidFill>
                  <a:srgbClr val="3B4761"/>
                </a:solidFill>
                <a:cs typeface="+mn-ea"/>
                <a:sym typeface="+mn-lt"/>
              </a:rPr>
              <a:t>谢谢观看！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3017057" y="2814056"/>
            <a:ext cx="39132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rgbClr val="3B4761"/>
                </a:solidFill>
                <a:cs typeface="+mn-ea"/>
                <a:sym typeface="+mn-lt"/>
              </a:rPr>
              <a:t>指导老师：李炎然老师</a:t>
            </a:r>
            <a:r>
              <a:rPr lang="en-US" altLang="zh-CN" sz="1600" dirty="0">
                <a:solidFill>
                  <a:srgbClr val="3B4761"/>
                </a:solidFill>
                <a:cs typeface="+mn-ea"/>
                <a:sym typeface="+mn-lt"/>
              </a:rPr>
              <a:t>   </a:t>
            </a:r>
            <a:r>
              <a:rPr lang="zh-CN" altLang="en-US" sz="1600" dirty="0">
                <a:solidFill>
                  <a:srgbClr val="3B4761"/>
                </a:solidFill>
                <a:cs typeface="+mn-ea"/>
                <a:sym typeface="+mn-lt"/>
              </a:rPr>
              <a:t>答辩人：黄益俊</a:t>
            </a:r>
          </a:p>
        </p:txBody>
      </p:sp>
      <p:sp>
        <p:nvSpPr>
          <p:cNvPr id="40" name="graduation-cap_16905"/>
          <p:cNvSpPr>
            <a:spLocks noChangeAspect="1"/>
          </p:cNvSpPr>
          <p:nvPr/>
        </p:nvSpPr>
        <p:spPr bwMode="auto">
          <a:xfrm>
            <a:off x="65109" y="2139702"/>
            <a:ext cx="1410547" cy="843631"/>
          </a:xfrm>
          <a:custGeom>
            <a:avLst/>
            <a:gdLst>
              <a:gd name="connsiteX0" fmla="*/ 82550 w 331788"/>
              <a:gd name="connsiteY0" fmla="*/ 117475 h 198438"/>
              <a:gd name="connsiteX1" fmla="*/ 165100 w 331788"/>
              <a:gd name="connsiteY1" fmla="*/ 157163 h 198438"/>
              <a:gd name="connsiteX2" fmla="*/ 247650 w 331788"/>
              <a:gd name="connsiteY2" fmla="*/ 117475 h 198438"/>
              <a:gd name="connsiteX3" fmla="*/ 247650 w 331788"/>
              <a:gd name="connsiteY3" fmla="*/ 157163 h 198438"/>
              <a:gd name="connsiteX4" fmla="*/ 165100 w 331788"/>
              <a:gd name="connsiteY4" fmla="*/ 198438 h 198438"/>
              <a:gd name="connsiteX5" fmla="*/ 82550 w 331788"/>
              <a:gd name="connsiteY5" fmla="*/ 157163 h 198438"/>
              <a:gd name="connsiteX6" fmla="*/ 20638 w 331788"/>
              <a:gd name="connsiteY6" fmla="*/ 82550 h 198438"/>
              <a:gd name="connsiteX7" fmla="*/ 24606 w 331788"/>
              <a:gd name="connsiteY7" fmla="*/ 86447 h 198438"/>
              <a:gd name="connsiteX8" fmla="*/ 24606 w 331788"/>
              <a:gd name="connsiteY8" fmla="*/ 150091 h 198438"/>
              <a:gd name="connsiteX9" fmla="*/ 28575 w 331788"/>
              <a:gd name="connsiteY9" fmla="*/ 157885 h 198438"/>
              <a:gd name="connsiteX10" fmla="*/ 24606 w 331788"/>
              <a:gd name="connsiteY10" fmla="*/ 164379 h 198438"/>
              <a:gd name="connsiteX11" fmla="*/ 24606 w 331788"/>
              <a:gd name="connsiteY11" fmla="*/ 178667 h 198438"/>
              <a:gd name="connsiteX12" fmla="*/ 20638 w 331788"/>
              <a:gd name="connsiteY12" fmla="*/ 182563 h 198438"/>
              <a:gd name="connsiteX13" fmla="*/ 16669 w 331788"/>
              <a:gd name="connsiteY13" fmla="*/ 178667 h 198438"/>
              <a:gd name="connsiteX14" fmla="*/ 16669 w 331788"/>
              <a:gd name="connsiteY14" fmla="*/ 164379 h 198438"/>
              <a:gd name="connsiteX15" fmla="*/ 12700 w 331788"/>
              <a:gd name="connsiteY15" fmla="*/ 157885 h 198438"/>
              <a:gd name="connsiteX16" fmla="*/ 16669 w 331788"/>
              <a:gd name="connsiteY16" fmla="*/ 150091 h 198438"/>
              <a:gd name="connsiteX17" fmla="*/ 16669 w 331788"/>
              <a:gd name="connsiteY17" fmla="*/ 86447 h 198438"/>
              <a:gd name="connsiteX18" fmla="*/ 20638 w 331788"/>
              <a:gd name="connsiteY18" fmla="*/ 82550 h 198438"/>
              <a:gd name="connsiteX19" fmla="*/ 165100 w 331788"/>
              <a:gd name="connsiteY19" fmla="*/ 58738 h 198438"/>
              <a:gd name="connsiteX20" fmla="*/ 152400 w 331788"/>
              <a:gd name="connsiteY20" fmla="*/ 66676 h 198438"/>
              <a:gd name="connsiteX21" fmla="*/ 165100 w 331788"/>
              <a:gd name="connsiteY21" fmla="*/ 74614 h 198438"/>
              <a:gd name="connsiteX22" fmla="*/ 177800 w 331788"/>
              <a:gd name="connsiteY22" fmla="*/ 66676 h 198438"/>
              <a:gd name="connsiteX23" fmla="*/ 165100 w 331788"/>
              <a:gd name="connsiteY23" fmla="*/ 58738 h 198438"/>
              <a:gd name="connsiteX24" fmla="*/ 165100 w 331788"/>
              <a:gd name="connsiteY24" fmla="*/ 0 h 198438"/>
              <a:gd name="connsiteX25" fmla="*/ 331788 w 331788"/>
              <a:gd name="connsiteY25" fmla="*/ 66675 h 198438"/>
              <a:gd name="connsiteX26" fmla="*/ 165100 w 331788"/>
              <a:gd name="connsiteY26" fmla="*/ 149225 h 198438"/>
              <a:gd name="connsiteX27" fmla="*/ 0 w 331788"/>
              <a:gd name="connsiteY27" fmla="*/ 66675 h 198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331788" h="198438">
                <a:moveTo>
                  <a:pt x="82550" y="117475"/>
                </a:moveTo>
                <a:lnTo>
                  <a:pt x="165100" y="157163"/>
                </a:lnTo>
                <a:lnTo>
                  <a:pt x="247650" y="117475"/>
                </a:lnTo>
                <a:lnTo>
                  <a:pt x="247650" y="157163"/>
                </a:lnTo>
                <a:lnTo>
                  <a:pt x="165100" y="198438"/>
                </a:lnTo>
                <a:lnTo>
                  <a:pt x="82550" y="157163"/>
                </a:lnTo>
                <a:close/>
                <a:moveTo>
                  <a:pt x="20638" y="82550"/>
                </a:moveTo>
                <a:cubicBezTo>
                  <a:pt x="23283" y="82550"/>
                  <a:pt x="24606" y="85148"/>
                  <a:pt x="24606" y="86447"/>
                </a:cubicBezTo>
                <a:cubicBezTo>
                  <a:pt x="24606" y="86447"/>
                  <a:pt x="24606" y="86447"/>
                  <a:pt x="24606" y="150091"/>
                </a:cubicBezTo>
                <a:cubicBezTo>
                  <a:pt x="27252" y="151390"/>
                  <a:pt x="28575" y="153988"/>
                  <a:pt x="28575" y="157885"/>
                </a:cubicBezTo>
                <a:cubicBezTo>
                  <a:pt x="28575" y="160482"/>
                  <a:pt x="27252" y="163080"/>
                  <a:pt x="24606" y="164379"/>
                </a:cubicBezTo>
                <a:cubicBezTo>
                  <a:pt x="24606" y="164379"/>
                  <a:pt x="24606" y="164379"/>
                  <a:pt x="24606" y="178667"/>
                </a:cubicBezTo>
                <a:cubicBezTo>
                  <a:pt x="24606" y="181264"/>
                  <a:pt x="23283" y="182563"/>
                  <a:pt x="20638" y="182563"/>
                </a:cubicBezTo>
                <a:cubicBezTo>
                  <a:pt x="17992" y="182563"/>
                  <a:pt x="16669" y="181264"/>
                  <a:pt x="16669" y="178667"/>
                </a:cubicBezTo>
                <a:cubicBezTo>
                  <a:pt x="16669" y="178667"/>
                  <a:pt x="16669" y="178667"/>
                  <a:pt x="16669" y="164379"/>
                </a:cubicBezTo>
                <a:cubicBezTo>
                  <a:pt x="14023" y="163080"/>
                  <a:pt x="12700" y="160482"/>
                  <a:pt x="12700" y="157885"/>
                </a:cubicBezTo>
                <a:cubicBezTo>
                  <a:pt x="12700" y="153988"/>
                  <a:pt x="14023" y="151390"/>
                  <a:pt x="16669" y="150091"/>
                </a:cubicBezTo>
                <a:cubicBezTo>
                  <a:pt x="16669" y="150091"/>
                  <a:pt x="16669" y="150091"/>
                  <a:pt x="16669" y="86447"/>
                </a:cubicBezTo>
                <a:cubicBezTo>
                  <a:pt x="16669" y="85148"/>
                  <a:pt x="17992" y="82550"/>
                  <a:pt x="20638" y="82550"/>
                </a:cubicBezTo>
                <a:close/>
                <a:moveTo>
                  <a:pt x="165100" y="58738"/>
                </a:moveTo>
                <a:cubicBezTo>
                  <a:pt x="158086" y="58738"/>
                  <a:pt x="152400" y="62292"/>
                  <a:pt x="152400" y="66676"/>
                </a:cubicBezTo>
                <a:cubicBezTo>
                  <a:pt x="152400" y="71060"/>
                  <a:pt x="158086" y="74614"/>
                  <a:pt x="165100" y="74614"/>
                </a:cubicBezTo>
                <a:cubicBezTo>
                  <a:pt x="172114" y="74614"/>
                  <a:pt x="177800" y="71060"/>
                  <a:pt x="177800" y="66676"/>
                </a:cubicBezTo>
                <a:cubicBezTo>
                  <a:pt x="177800" y="62292"/>
                  <a:pt x="172114" y="58738"/>
                  <a:pt x="165100" y="58738"/>
                </a:cubicBezTo>
                <a:close/>
                <a:moveTo>
                  <a:pt x="165100" y="0"/>
                </a:moveTo>
                <a:lnTo>
                  <a:pt x="331788" y="66675"/>
                </a:lnTo>
                <a:lnTo>
                  <a:pt x="165100" y="149225"/>
                </a:lnTo>
                <a:lnTo>
                  <a:pt x="0" y="6667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srgbClr val="000000"/>
              </a:solidFill>
              <a:cs typeface="+mn-ea"/>
              <a:sym typeface="+mn-lt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8892479" y="-104726"/>
            <a:ext cx="3456385" cy="3456384"/>
            <a:chOff x="8035401" y="965799"/>
            <a:chExt cx="3456385" cy="3456384"/>
          </a:xfrm>
        </p:grpSpPr>
        <p:sp>
          <p:nvSpPr>
            <p:cNvPr id="17" name="矩形 16"/>
            <p:cNvSpPr/>
            <p:nvPr/>
          </p:nvSpPr>
          <p:spPr>
            <a:xfrm rot="2700000">
              <a:off x="8035402" y="965798"/>
              <a:ext cx="3456384" cy="3456385"/>
            </a:xfrm>
            <a:prstGeom prst="rect">
              <a:avLst/>
            </a:prstGeom>
            <a:solidFill>
              <a:srgbClr val="D78668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 rot="2700000">
              <a:off x="8245595" y="1175993"/>
              <a:ext cx="3035996" cy="3035997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 rot="2700000">
              <a:off x="8437991" y="1368393"/>
              <a:ext cx="2651200" cy="2651201"/>
            </a:xfrm>
            <a:prstGeom prst="rect">
              <a:avLst/>
            </a:prstGeom>
            <a:solidFill>
              <a:srgbClr val="F0F0F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8892479" y="2017134"/>
            <a:ext cx="3456385" cy="3456384"/>
            <a:chOff x="8035401" y="965799"/>
            <a:chExt cx="3456385" cy="3456384"/>
          </a:xfrm>
        </p:grpSpPr>
        <p:sp>
          <p:nvSpPr>
            <p:cNvPr id="24" name="矩形 23"/>
            <p:cNvSpPr/>
            <p:nvPr/>
          </p:nvSpPr>
          <p:spPr>
            <a:xfrm rot="2700000">
              <a:off x="8035402" y="965798"/>
              <a:ext cx="3456384" cy="3456385"/>
            </a:xfrm>
            <a:prstGeom prst="rect">
              <a:avLst/>
            </a:prstGeom>
            <a:solidFill>
              <a:srgbClr val="D78668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 rot="2700000">
              <a:off x="8245595" y="1175993"/>
              <a:ext cx="3035996" cy="3035997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 rot="2700000">
              <a:off x="8437991" y="1368393"/>
              <a:ext cx="2651200" cy="2651201"/>
            </a:xfrm>
            <a:prstGeom prst="rect">
              <a:avLst/>
            </a:prstGeom>
            <a:solidFill>
              <a:srgbClr val="F0F0F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31580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629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1445">
        <p:fade/>
      </p:transition>
    </mc:Choice>
    <mc:Fallback xmlns="">
      <p:transition spd="med" advTm="21445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文本框 5"/>
          <p:cNvSpPr txBox="1">
            <a:spLocks noChangeArrowheads="1"/>
          </p:cNvSpPr>
          <p:nvPr/>
        </p:nvSpPr>
        <p:spPr bwMode="auto">
          <a:xfrm>
            <a:off x="433326" y="123478"/>
            <a:ext cx="792088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000" b="1" dirty="0">
                <a:latin typeface="+mj-ea"/>
                <a:ea typeface="+mj-ea"/>
              </a:rPr>
              <a:t>多线圈并行成像</a:t>
            </a:r>
            <a:r>
              <a:rPr lang="en-US" altLang="zh-CN" sz="2000" b="1" dirty="0">
                <a:latin typeface="+mj-ea"/>
                <a:ea typeface="+mj-ea"/>
              </a:rPr>
              <a:t>—parallel Imaging </a:t>
            </a:r>
            <a:endParaRPr lang="zh-CN" altLang="en-US" sz="2000" b="1" dirty="0">
              <a:latin typeface="+mj-ea"/>
              <a:ea typeface="+mj-ea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8570508-7F40-4ABF-A095-377E3B08F823}"/>
              </a:ext>
            </a:extLst>
          </p:cNvPr>
          <p:cNvSpPr txBox="1"/>
          <p:nvPr/>
        </p:nvSpPr>
        <p:spPr>
          <a:xfrm>
            <a:off x="467544" y="771550"/>
            <a:ext cx="5609195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多个独立线圈，分别接收线圈数据</a:t>
            </a:r>
            <a:r>
              <a:rPr lang="en-US" altLang="zh-CN" sz="1600" dirty="0">
                <a:latin typeface="黑体" panose="02010609060101010101" pitchFamily="49" charset="-122"/>
                <a:ea typeface="黑体" panose="02010609060101010101" pitchFamily="49" charset="-122"/>
              </a:rPr>
              <a:t>(</a:t>
            </a:r>
            <a:r>
              <a:rPr lang="zh-CN" altLang="en-US" sz="1600" dirty="0">
                <a:solidFill>
                  <a:srgbClr val="00B0F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频域数据</a:t>
            </a:r>
            <a:r>
              <a:rPr lang="en-US" altLang="zh-CN" sz="1600" dirty="0">
                <a:latin typeface="黑体" panose="02010609060101010101" pitchFamily="49" charset="-122"/>
                <a:ea typeface="黑体" panose="02010609060101010101" pitchFamily="49" charset="-122"/>
              </a:rPr>
              <a:t>)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线圈对较近的人体部分更敏感</a:t>
            </a:r>
            <a:r>
              <a:rPr lang="en-US" altLang="zh-CN" sz="1600" dirty="0">
                <a:latin typeface="黑体" panose="02010609060101010101" pitchFamily="49" charset="-122"/>
                <a:ea typeface="黑体" panose="02010609060101010101" pitchFamily="49" charset="-122"/>
              </a:rPr>
              <a:t>(</a:t>
            </a:r>
            <a:r>
              <a:rPr lang="zh-CN" altLang="en-US" sz="1600" dirty="0">
                <a:solidFill>
                  <a:srgbClr val="00B0F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线圈灵敏度</a:t>
            </a:r>
            <a:r>
              <a:rPr lang="en-US" altLang="zh-CN" sz="1600" dirty="0">
                <a:latin typeface="黑体" panose="02010609060101010101" pitchFamily="49" charset="-122"/>
                <a:ea typeface="黑体" panose="02010609060101010101" pitchFamily="49" charset="-122"/>
              </a:rPr>
              <a:t>)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有利于后续的算法重建</a:t>
            </a: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E86AFE21-1E44-438B-AA4D-E0F0EF3DA7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835" y="2051933"/>
            <a:ext cx="2664296" cy="2714157"/>
          </a:xfrm>
          <a:prstGeom prst="rect">
            <a:avLst/>
          </a:prstGeom>
        </p:spPr>
      </p:pic>
      <p:sp>
        <p:nvSpPr>
          <p:cNvPr id="22" name="箭头: 右 21">
            <a:extLst>
              <a:ext uri="{FF2B5EF4-FFF2-40B4-BE49-F238E27FC236}">
                <a16:creationId xmlns:a16="http://schemas.microsoft.com/office/drawing/2014/main" id="{10BB6679-E5B4-4F87-9465-4DB4EDDD8079}"/>
              </a:ext>
            </a:extLst>
          </p:cNvPr>
          <p:cNvSpPr/>
          <p:nvPr/>
        </p:nvSpPr>
        <p:spPr>
          <a:xfrm>
            <a:off x="3401297" y="3222656"/>
            <a:ext cx="1296144" cy="3279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28139C61-C429-4FD2-932F-45EE3AEE0A01}"/>
              </a:ext>
            </a:extLst>
          </p:cNvPr>
          <p:cNvSpPr txBox="1"/>
          <p:nvPr/>
        </p:nvSpPr>
        <p:spPr>
          <a:xfrm>
            <a:off x="3401297" y="2878798"/>
            <a:ext cx="12241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算法重建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8E220066-F11D-434B-8588-BAF5D44624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0072" y="1871124"/>
            <a:ext cx="3096344" cy="326038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2401A448-D253-4141-8100-B0A96D4AAE33}"/>
                  </a:ext>
                </a:extLst>
              </p:cNvPr>
              <p:cNvSpPr txBox="1"/>
              <p:nvPr/>
            </p:nvSpPr>
            <p:spPr>
              <a:xfrm>
                <a:off x="5436096" y="699542"/>
                <a:ext cx="5609195" cy="15629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indent="-17145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𝑢</m:t>
                    </m:r>
                    <m:r>
                      <a:rPr lang="zh-CN" altLang="en-US" sz="1600" i="1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表示</m:t>
                    </m:r>
                  </m:oMath>
                </a14:m>
                <a:r>
                  <a:rPr lang="zh-CN" altLang="en-US" sz="16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目标图像</a:t>
                </a:r>
                <a:endParaRPr lang="en-US" altLang="zh-CN" sz="16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marL="171450" indent="-17145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𝑢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16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表示第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𝑖</m:t>
                    </m:r>
                  </m:oMath>
                </a14:m>
                <a:r>
                  <a:rPr lang="zh-CN" altLang="en-US" sz="16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张线圈图像</a:t>
                </a:r>
                <a:endParaRPr lang="en-US" altLang="zh-CN" sz="16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marL="171450" indent="-17145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1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𝑢</m:t>
                    </m:r>
                    <m:r>
                      <a:rPr lang="en-US" altLang="zh-CN" sz="1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zh-CN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radPr>
                      <m:deg/>
                      <m:e>
                        <m:sSubSup>
                          <m:sSubSupPr>
                            <m:ctrlPr>
                              <a:rPr lang="en-US" altLang="zh-CN" sz="1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sSubSupPr>
                          <m:e>
                            <m:r>
                              <a:rPr lang="en-US" altLang="zh-CN" sz="1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𝑢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sz="1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2</m:t>
                            </m:r>
                          </m:sup>
                        </m:sSubSup>
                        <m:r>
                          <a:rPr lang="en-US" altLang="zh-CN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+</m:t>
                        </m:r>
                        <m:sSubSup>
                          <m:sSubSupPr>
                            <m:ctrlPr>
                              <a:rPr lang="en-US" altLang="zh-CN" sz="1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sSubSupPr>
                          <m:e>
                            <m:r>
                              <a:rPr lang="en-US" altLang="zh-CN" sz="1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𝑢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zh-CN" sz="1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2</m:t>
                            </m:r>
                          </m:sup>
                        </m:sSubSup>
                        <m:r>
                          <a:rPr lang="en-US" altLang="zh-CN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+…+</m:t>
                        </m:r>
                        <m:sSubSup>
                          <m:sSubSupPr>
                            <m:ctrlPr>
                              <a:rPr lang="en-US" altLang="zh-CN" sz="1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sSubSupPr>
                          <m:e>
                            <m:r>
                              <a:rPr lang="en-US" altLang="zh-CN" sz="1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𝑢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8</m:t>
                            </m:r>
                          </m:sub>
                          <m:sup>
                            <m:r>
                              <a:rPr lang="en-US" altLang="zh-CN" sz="1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2</m:t>
                            </m:r>
                          </m:sup>
                        </m:sSubSup>
                      </m:e>
                    </m:rad>
                  </m:oMath>
                </a14:m>
                <a:endParaRPr lang="en-US" altLang="zh-CN" sz="16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marL="171450" indent="-17145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endParaRPr lang="zh-CN" altLang="en-US" sz="16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2401A448-D253-4141-8100-B0A96D4AAE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6096" y="699542"/>
                <a:ext cx="5609195" cy="1562928"/>
              </a:xfrm>
              <a:prstGeom prst="rect">
                <a:avLst/>
              </a:prstGeom>
              <a:blipFill>
                <a:blip r:embed="rId5"/>
                <a:stretch>
                  <a:fillRect l="-435" t="-15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54918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6400">
        <p:fade/>
      </p:transition>
    </mc:Choice>
    <mc:Fallback xmlns="">
      <p:transition spd="med" advTm="164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文本框 5"/>
          <p:cNvSpPr txBox="1">
            <a:spLocks noChangeArrowheads="1"/>
          </p:cNvSpPr>
          <p:nvPr/>
        </p:nvSpPr>
        <p:spPr bwMode="auto">
          <a:xfrm>
            <a:off x="323528" y="64302"/>
            <a:ext cx="792088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000" b="1" dirty="0">
                <a:latin typeface="+mj-ea"/>
                <a:ea typeface="+mj-ea"/>
              </a:rPr>
              <a:t>频域空间</a:t>
            </a:r>
            <a:r>
              <a:rPr lang="en-US" altLang="zh-CN" sz="2000" b="1" dirty="0">
                <a:latin typeface="+mj-ea"/>
                <a:ea typeface="+mj-ea"/>
              </a:rPr>
              <a:t>(k-</a:t>
            </a:r>
            <a:r>
              <a:rPr lang="zh-CN" altLang="en-US" sz="2000" b="1" dirty="0">
                <a:latin typeface="+mj-ea"/>
                <a:ea typeface="+mj-ea"/>
              </a:rPr>
              <a:t>空间</a:t>
            </a:r>
            <a:r>
              <a:rPr lang="en-US" altLang="zh-CN" sz="2000" b="1" dirty="0">
                <a:latin typeface="+mj-ea"/>
                <a:ea typeface="+mj-ea"/>
              </a:rPr>
              <a:t>)</a:t>
            </a:r>
            <a:r>
              <a:rPr lang="zh-CN" altLang="en-US" sz="2000" b="1" dirty="0">
                <a:latin typeface="+mj-ea"/>
                <a:ea typeface="+mj-ea"/>
              </a:rPr>
              <a:t>下采样和伪影图像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94D91D0F-4322-444F-B8D9-FCE98119B76D}"/>
              </a:ext>
            </a:extLst>
          </p:cNvPr>
          <p:cNvSpPr txBox="1"/>
          <p:nvPr/>
        </p:nvSpPr>
        <p:spPr>
          <a:xfrm>
            <a:off x="459647" y="628097"/>
            <a:ext cx="3210327" cy="1308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zh-CN" sz="1600" dirty="0" err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pMRI</a:t>
            </a:r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重建问题的核心：</a:t>
            </a:r>
            <a:endParaRPr lang="en-US" altLang="zh-CN" sz="16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通过</a:t>
            </a:r>
            <a:r>
              <a:rPr lang="zh-CN" altLang="en-US" sz="16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部分数据</a:t>
            </a:r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重建得到</a:t>
            </a:r>
            <a:r>
              <a:rPr lang="zh-CN" altLang="en-US" sz="16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完整图像</a:t>
            </a:r>
            <a:endParaRPr lang="en-US" altLang="zh-CN" sz="160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去除</a:t>
            </a:r>
            <a:r>
              <a:rPr lang="zh-CN" altLang="en-US" sz="16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伪影</a:t>
            </a:r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和</a:t>
            </a:r>
            <a:r>
              <a:rPr lang="zh-CN" altLang="en-US" sz="16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噪声</a:t>
            </a:r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，保留</a:t>
            </a:r>
            <a:r>
              <a:rPr lang="zh-CN" altLang="en-US" sz="16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细节</a:t>
            </a:r>
            <a:endParaRPr lang="en-US" altLang="zh-CN" sz="160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提高图像</a:t>
            </a:r>
            <a:r>
              <a:rPr lang="zh-CN" altLang="en-US" sz="16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信噪比</a:t>
            </a:r>
            <a:endParaRPr lang="en-US" altLang="zh-CN" sz="1600" dirty="0">
              <a:solidFill>
                <a:srgbClr val="00B0F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7397AC72-681A-4D1C-9103-BA1D3430E7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0622" y="727418"/>
            <a:ext cx="5029200" cy="3916680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FED8741E-3593-46C3-8140-99FC27F2BFC6}"/>
              </a:ext>
            </a:extLst>
          </p:cNvPr>
          <p:cNvSpPr txBox="1"/>
          <p:nvPr/>
        </p:nvSpPr>
        <p:spPr>
          <a:xfrm>
            <a:off x="3874639" y="483518"/>
            <a:ext cx="15008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黑体" panose="02010609060101010101" pitchFamily="49" charset="-122"/>
                <a:ea typeface="黑体" panose="02010609060101010101" pitchFamily="49" charset="-122"/>
              </a:rPr>
              <a:t>全采样</a:t>
            </a:r>
            <a:r>
              <a:rPr lang="en-US" altLang="zh-CN" sz="1200" dirty="0">
                <a:latin typeface="黑体" panose="02010609060101010101" pitchFamily="49" charset="-122"/>
                <a:ea typeface="黑体" panose="02010609060101010101" pitchFamily="49" charset="-122"/>
              </a:rPr>
              <a:t>K-</a:t>
            </a:r>
            <a:r>
              <a:rPr lang="zh-CN" altLang="en-US" sz="1200" dirty="0">
                <a:latin typeface="黑体" panose="02010609060101010101" pitchFamily="49" charset="-122"/>
                <a:ea typeface="黑体" panose="02010609060101010101" pitchFamily="49" charset="-122"/>
              </a:rPr>
              <a:t>空间数据</a:t>
            </a: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67B0BDBF-51CD-42EF-B384-613E2397190D}"/>
              </a:ext>
            </a:extLst>
          </p:cNvPr>
          <p:cNvSpPr txBox="1"/>
          <p:nvPr/>
        </p:nvSpPr>
        <p:spPr>
          <a:xfrm>
            <a:off x="7198366" y="490442"/>
            <a:ext cx="15008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黑体" panose="02010609060101010101" pitchFamily="49" charset="-122"/>
                <a:ea typeface="黑体" panose="02010609060101010101" pitchFamily="49" charset="-122"/>
              </a:rPr>
              <a:t>下采样</a:t>
            </a:r>
            <a:r>
              <a:rPr lang="en-US" altLang="zh-CN" sz="1200" dirty="0">
                <a:latin typeface="黑体" panose="02010609060101010101" pitchFamily="49" charset="-122"/>
                <a:ea typeface="黑体" panose="02010609060101010101" pitchFamily="49" charset="-122"/>
              </a:rPr>
              <a:t>K-</a:t>
            </a:r>
            <a:r>
              <a:rPr lang="zh-CN" altLang="en-US" sz="1200" dirty="0">
                <a:latin typeface="黑体" panose="02010609060101010101" pitchFamily="49" charset="-122"/>
                <a:ea typeface="黑体" panose="02010609060101010101" pitchFamily="49" charset="-122"/>
              </a:rPr>
              <a:t>空间数据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12C267CD-21E2-4175-87E5-9B4B37A8DE45}"/>
              </a:ext>
            </a:extLst>
          </p:cNvPr>
          <p:cNvSpPr txBox="1"/>
          <p:nvPr/>
        </p:nvSpPr>
        <p:spPr>
          <a:xfrm>
            <a:off x="3868959" y="4610999"/>
            <a:ext cx="15841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黑体" panose="02010609060101010101" pitchFamily="49" charset="-122"/>
                <a:ea typeface="黑体" panose="02010609060101010101" pitchFamily="49" charset="-122"/>
              </a:rPr>
              <a:t>无混叠伪影线圈图像</a:t>
            </a: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3EFB126E-D5D5-44A5-8F4C-CA1EE716B24D}"/>
              </a:ext>
            </a:extLst>
          </p:cNvPr>
          <p:cNvSpPr txBox="1"/>
          <p:nvPr/>
        </p:nvSpPr>
        <p:spPr>
          <a:xfrm>
            <a:off x="7198365" y="4630105"/>
            <a:ext cx="15008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黑体" panose="02010609060101010101" pitchFamily="49" charset="-122"/>
                <a:ea typeface="黑体" panose="02010609060101010101" pitchFamily="49" charset="-122"/>
              </a:rPr>
              <a:t>混叠伪影线圈图像</a:t>
            </a:r>
          </a:p>
        </p:txBody>
      </p:sp>
      <p:pic>
        <p:nvPicPr>
          <p:cNvPr id="45" name="图片 44">
            <a:extLst>
              <a:ext uri="{FF2B5EF4-FFF2-40B4-BE49-F238E27FC236}">
                <a16:creationId xmlns:a16="http://schemas.microsoft.com/office/drawing/2014/main" id="{ACF1CD8C-167D-43D7-8762-9589A3EFE7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1498" y="81938"/>
            <a:ext cx="845820" cy="518160"/>
          </a:xfrm>
          <a:prstGeom prst="rect">
            <a:avLst/>
          </a:prstGeom>
        </p:spPr>
      </p:pic>
      <p:sp>
        <p:nvSpPr>
          <p:cNvPr id="46" name="文本框 45">
            <a:extLst>
              <a:ext uri="{FF2B5EF4-FFF2-40B4-BE49-F238E27FC236}">
                <a16:creationId xmlns:a16="http://schemas.microsoft.com/office/drawing/2014/main" id="{AC2C665B-5FEE-4E29-8726-F250E1E801EA}"/>
              </a:ext>
            </a:extLst>
          </p:cNvPr>
          <p:cNvSpPr txBox="1"/>
          <p:nvPr/>
        </p:nvSpPr>
        <p:spPr>
          <a:xfrm>
            <a:off x="5391050" y="3386864"/>
            <a:ext cx="15841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黑体" panose="02010609060101010101" pitchFamily="49" charset="-122"/>
                <a:ea typeface="黑体" panose="02010609060101010101" pitchFamily="49" charset="-122"/>
              </a:rPr>
              <a:t>FFT</a:t>
            </a:r>
            <a:r>
              <a:rPr lang="zh-CN" altLang="en-US" sz="1200" dirty="0">
                <a:latin typeface="黑体" panose="02010609060101010101" pitchFamily="49" charset="-122"/>
                <a:ea typeface="黑体" panose="02010609060101010101" pitchFamily="49" charset="-122"/>
              </a:rPr>
              <a:t>：傅里叶变换</a:t>
            </a:r>
            <a:endParaRPr lang="en-US" altLang="zh-CN" sz="12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1200" dirty="0">
                <a:latin typeface="黑体" panose="02010609060101010101" pitchFamily="49" charset="-122"/>
                <a:ea typeface="黑体" panose="02010609060101010101" pitchFamily="49" charset="-122"/>
              </a:rPr>
              <a:t>IFFT</a:t>
            </a:r>
            <a:r>
              <a:rPr lang="zh-CN" altLang="en-US" sz="1200" dirty="0">
                <a:latin typeface="黑体" panose="02010609060101010101" pitchFamily="49" charset="-122"/>
                <a:ea typeface="黑体" panose="02010609060101010101" pitchFamily="49" charset="-122"/>
              </a:rPr>
              <a:t>：傅里叶逆变换</a:t>
            </a:r>
          </a:p>
        </p:txBody>
      </p:sp>
      <p:sp>
        <p:nvSpPr>
          <p:cNvPr id="49" name="箭头: 下 48">
            <a:extLst>
              <a:ext uri="{FF2B5EF4-FFF2-40B4-BE49-F238E27FC236}">
                <a16:creationId xmlns:a16="http://schemas.microsoft.com/office/drawing/2014/main" id="{C51CFD7B-C574-48D3-A129-C63220B789AF}"/>
              </a:ext>
            </a:extLst>
          </p:cNvPr>
          <p:cNvSpPr/>
          <p:nvPr/>
        </p:nvSpPr>
        <p:spPr>
          <a:xfrm rot="18334383">
            <a:off x="6848768" y="500694"/>
            <a:ext cx="89088" cy="28271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E71EE327-27A5-430E-A1F5-8BF01418A701}"/>
              </a:ext>
            </a:extLst>
          </p:cNvPr>
          <p:cNvSpPr txBox="1"/>
          <p:nvPr/>
        </p:nvSpPr>
        <p:spPr>
          <a:xfrm rot="19709467">
            <a:off x="5887109" y="2320867"/>
            <a:ext cx="5040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重建</a:t>
            </a:r>
            <a:endParaRPr lang="en-US" altLang="zh-CN" sz="120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0" name="箭头: 下 49">
            <a:extLst>
              <a:ext uri="{FF2B5EF4-FFF2-40B4-BE49-F238E27FC236}">
                <a16:creationId xmlns:a16="http://schemas.microsoft.com/office/drawing/2014/main" id="{6CBB2090-2E97-4F76-AF3A-882343465A4C}"/>
              </a:ext>
            </a:extLst>
          </p:cNvPr>
          <p:cNvSpPr/>
          <p:nvPr/>
        </p:nvSpPr>
        <p:spPr>
          <a:xfrm rot="3641781">
            <a:off x="6107181" y="1983532"/>
            <a:ext cx="194024" cy="132241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32A2E863-B22F-4670-99A2-62D7C43B4A31}"/>
              </a:ext>
            </a:extLst>
          </p:cNvPr>
          <p:cNvSpPr txBox="1"/>
          <p:nvPr/>
        </p:nvSpPr>
        <p:spPr>
          <a:xfrm>
            <a:off x="5410341" y="275871"/>
            <a:ext cx="23762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设备实际采集得到的线圈数据</a:t>
            </a:r>
            <a:endParaRPr lang="en-US" altLang="zh-CN" sz="120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09035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7875">
        <p:fade/>
      </p:transition>
    </mc:Choice>
    <mc:Fallback xmlns="">
      <p:transition spd="med" advTm="27875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组合 37"/>
          <p:cNvGrpSpPr/>
          <p:nvPr/>
        </p:nvGrpSpPr>
        <p:grpSpPr>
          <a:xfrm>
            <a:off x="2826323" y="843558"/>
            <a:ext cx="3491354" cy="3491350"/>
            <a:chOff x="3275856" y="1275606"/>
            <a:chExt cx="2592288" cy="2592288"/>
          </a:xfrm>
        </p:grpSpPr>
        <p:sp>
          <p:nvSpPr>
            <p:cNvPr id="39" name="矩形 38"/>
            <p:cNvSpPr/>
            <p:nvPr/>
          </p:nvSpPr>
          <p:spPr>
            <a:xfrm rot="2700000">
              <a:off x="3275856" y="1275606"/>
              <a:ext cx="2592288" cy="2592288"/>
            </a:xfrm>
            <a:prstGeom prst="rect">
              <a:avLst/>
            </a:prstGeom>
            <a:solidFill>
              <a:srgbClr val="3B476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40" name="矩形 39"/>
            <p:cNvSpPr/>
            <p:nvPr/>
          </p:nvSpPr>
          <p:spPr>
            <a:xfrm rot="2700000">
              <a:off x="3433501" y="1433252"/>
              <a:ext cx="2276997" cy="2276997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41" name="矩形 40"/>
            <p:cNvSpPr/>
            <p:nvPr/>
          </p:nvSpPr>
          <p:spPr>
            <a:xfrm rot="2700000">
              <a:off x="3577798" y="1577552"/>
              <a:ext cx="1988400" cy="1988400"/>
            </a:xfrm>
            <a:prstGeom prst="rect">
              <a:avLst/>
            </a:prstGeom>
            <a:solidFill>
              <a:srgbClr val="F0F0F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</p:grpSp>
      <p:sp>
        <p:nvSpPr>
          <p:cNvPr id="7" name="TextBox 48"/>
          <p:cNvSpPr txBox="1"/>
          <p:nvPr/>
        </p:nvSpPr>
        <p:spPr>
          <a:xfrm>
            <a:off x="3203848" y="2297834"/>
            <a:ext cx="2816801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accent1">
                    <a:lumMod val="50000"/>
                  </a:schemeClr>
                </a:solidFill>
                <a:cs typeface="+mn-ea"/>
                <a:sym typeface="+mn-lt"/>
              </a:rPr>
              <a:t>现有方法及其存在的问题</a:t>
            </a:r>
          </a:p>
          <a:p>
            <a:pPr algn="ctr"/>
            <a:endParaRPr lang="zh-CN" altLang="en-US" sz="2400" dirty="0">
              <a:solidFill>
                <a:srgbClr val="3B4761"/>
              </a:solidFill>
              <a:cs typeface="+mn-ea"/>
              <a:sym typeface="+mn-lt"/>
            </a:endParaRPr>
          </a:p>
        </p:txBody>
      </p:sp>
      <p:sp>
        <p:nvSpPr>
          <p:cNvPr id="64" name="TextBox 48"/>
          <p:cNvSpPr txBox="1"/>
          <p:nvPr/>
        </p:nvSpPr>
        <p:spPr>
          <a:xfrm>
            <a:off x="3879502" y="989164"/>
            <a:ext cx="1484586" cy="1477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9600" dirty="0">
                <a:solidFill>
                  <a:srgbClr val="3B4761"/>
                </a:solidFill>
                <a:latin typeface="Agency FB" panose="020B0503020202020204" pitchFamily="34" charset="0"/>
                <a:cs typeface="+mn-ea"/>
                <a:sym typeface="+mn-lt"/>
              </a:rPr>
              <a:t>02</a:t>
            </a:r>
            <a:endParaRPr lang="en-GB" altLang="zh-CN" sz="9600" dirty="0">
              <a:solidFill>
                <a:srgbClr val="3B4761"/>
              </a:solidFill>
              <a:latin typeface="Agency FB" panose="020B0503020202020204" pitchFamily="34" charset="0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33346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51">
        <p:fade/>
      </p:transition>
    </mc:Choice>
    <mc:Fallback xmlns="">
      <p:transition spd="med" advTm="151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5">
            <a:extLst>
              <a:ext uri="{FF2B5EF4-FFF2-40B4-BE49-F238E27FC236}">
                <a16:creationId xmlns:a16="http://schemas.microsoft.com/office/drawing/2014/main" id="{8D1266EF-3F6C-49C0-B49F-FE385CCDD4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3326" y="123478"/>
            <a:ext cx="792088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000" b="1" dirty="0">
                <a:latin typeface="+mj-ea"/>
                <a:ea typeface="+mj-ea"/>
              </a:rPr>
              <a:t>现有的</a:t>
            </a:r>
            <a:r>
              <a:rPr lang="en-US" altLang="zh-CN" sz="2000" b="1" dirty="0" err="1">
                <a:latin typeface="+mj-ea"/>
                <a:ea typeface="+mj-ea"/>
              </a:rPr>
              <a:t>pMRI</a:t>
            </a:r>
            <a:r>
              <a:rPr lang="zh-CN" altLang="en-US" sz="2000" b="1" dirty="0">
                <a:latin typeface="+mj-ea"/>
                <a:ea typeface="+mj-ea"/>
              </a:rPr>
              <a:t>重建算法</a:t>
            </a:r>
            <a:r>
              <a:rPr lang="en-US" altLang="zh-CN" sz="2000" b="1" dirty="0">
                <a:latin typeface="+mj-ea"/>
                <a:ea typeface="+mj-ea"/>
              </a:rPr>
              <a:t>——SENSE</a:t>
            </a:r>
            <a:r>
              <a:rPr lang="zh-CN" altLang="en-US" sz="2000" b="1" dirty="0">
                <a:latin typeface="+mj-ea"/>
                <a:ea typeface="+mj-ea"/>
              </a:rPr>
              <a:t>算法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C1B0448-A3A0-42AA-BA38-50A189F816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076" y="627534"/>
            <a:ext cx="7231380" cy="15544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6FA97676-C183-4D89-A13E-2A1A3C88965B}"/>
                  </a:ext>
                </a:extLst>
              </p:cNvPr>
              <p:cNvSpPr txBox="1"/>
              <p:nvPr/>
            </p:nvSpPr>
            <p:spPr>
              <a:xfrm>
                <a:off x="899592" y="2260587"/>
                <a:ext cx="136815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2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采样模式</a:t>
                </a:r>
                <a14:m>
                  <m:oMath xmlns:m="http://schemas.openxmlformats.org/officeDocument/2006/math">
                    <m:r>
                      <a:rPr lang="en-US" altLang="zh-CN" sz="1200" i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𝑃</m:t>
                    </m:r>
                  </m:oMath>
                </a14:m>
                <a:r>
                  <a:rPr lang="en-US" altLang="zh-CN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(</a:t>
                </a:r>
                <a:r>
                  <a:rPr lang="zh-CN" altLang="en-US" sz="12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已知</a:t>
                </a:r>
                <a:r>
                  <a:rPr lang="en-US" altLang="zh-CN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)</a:t>
                </a:r>
                <a:endPara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6FA97676-C183-4D89-A13E-2A1A3C8896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592" y="2260587"/>
                <a:ext cx="1368152" cy="276999"/>
              </a:xfrm>
              <a:prstGeom prst="rect">
                <a:avLst/>
              </a:prstGeom>
              <a:blipFill>
                <a:blip r:embed="rId3"/>
                <a:stretch>
                  <a:fillRect l="-446" t="-4444" b="-177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F847FC72-0947-459F-AB73-CEE3E937D3FF}"/>
                  </a:ext>
                </a:extLst>
              </p:cNvPr>
              <p:cNvSpPr txBox="1"/>
              <p:nvPr/>
            </p:nvSpPr>
            <p:spPr>
              <a:xfrm>
                <a:off x="2771800" y="2258265"/>
                <a:ext cx="151216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2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线圈灵敏度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2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12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𝑆</m:t>
                        </m:r>
                      </m:e>
                      <m:sub>
                        <m:r>
                          <a:rPr lang="en-US" altLang="zh-CN" sz="12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altLang="zh-CN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(</a:t>
                </a:r>
                <a:r>
                  <a:rPr lang="zh-CN" altLang="en-US" sz="12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已知</a:t>
                </a:r>
                <a:r>
                  <a:rPr lang="en-US" altLang="zh-CN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)</a:t>
                </a:r>
                <a:endPara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F847FC72-0947-459F-AB73-CEE3E937D3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1800" y="2258265"/>
                <a:ext cx="1512168" cy="276999"/>
              </a:xfrm>
              <a:prstGeom prst="rect">
                <a:avLst/>
              </a:prstGeom>
              <a:blipFill>
                <a:blip r:embed="rId4"/>
                <a:stretch>
                  <a:fillRect l="-403" t="-2174" r="-3629" b="-152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C7FBA854-A139-4F61-B30F-65F3D5941717}"/>
                  </a:ext>
                </a:extLst>
              </p:cNvPr>
              <p:cNvSpPr txBox="1"/>
              <p:nvPr/>
            </p:nvSpPr>
            <p:spPr>
              <a:xfrm>
                <a:off x="4805288" y="2244856"/>
                <a:ext cx="165618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2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待求解图像</a:t>
                </a:r>
                <a14:m>
                  <m:oMath xmlns:m="http://schemas.openxmlformats.org/officeDocument/2006/math">
                    <m:r>
                      <a:rPr lang="en-US" altLang="zh-CN" sz="12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𝑢</m:t>
                    </m:r>
                  </m:oMath>
                </a14:m>
                <a:r>
                  <a:rPr lang="en-US" altLang="zh-CN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endPara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C7FBA854-A139-4F61-B30F-65F3D59417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5288" y="2244856"/>
                <a:ext cx="1656184" cy="276999"/>
              </a:xfrm>
              <a:prstGeom prst="rect">
                <a:avLst/>
              </a:prstGeom>
              <a:blipFill>
                <a:blip r:embed="rId5"/>
                <a:stretch>
                  <a:fillRect t="-2174" b="-130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F85280FF-294B-4A75-88BF-892951E0BEE4}"/>
                  </a:ext>
                </a:extLst>
              </p:cNvPr>
              <p:cNvSpPr txBox="1"/>
              <p:nvPr/>
            </p:nvSpPr>
            <p:spPr>
              <a:xfrm>
                <a:off x="6156176" y="2236853"/>
                <a:ext cx="220974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200" dirty="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第</a:t>
                </a:r>
                <a14:m>
                  <m:oMath xmlns:m="http://schemas.openxmlformats.org/officeDocument/2006/math">
                    <m:r>
                      <a:rPr lang="en-US" altLang="zh-CN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𝑙</m:t>
                    </m:r>
                  </m:oMath>
                </a14:m>
                <a:r>
                  <a:rPr lang="zh-CN" altLang="en-US" sz="12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个线圈</a:t>
                </a:r>
                <a:r>
                  <a:rPr lang="en-US" altLang="zh-CN" sz="12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K-</a:t>
                </a:r>
                <a:r>
                  <a:rPr lang="zh-CN" altLang="en-US" sz="12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空间数据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𝑔</m:t>
                        </m:r>
                      </m:e>
                      <m:sub>
                        <m:r>
                          <a:rPr lang="en-US" altLang="zh-CN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altLang="zh-CN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(</a:t>
                </a:r>
                <a:r>
                  <a:rPr lang="zh-CN" altLang="en-US" sz="12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已知</a:t>
                </a:r>
                <a:r>
                  <a:rPr lang="en-US" altLang="zh-CN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)</a:t>
                </a:r>
                <a:endParaRPr lang="zh-CN" altLang="en-US" sz="12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F85280FF-294B-4A75-88BF-892951E0BE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6176" y="2236853"/>
                <a:ext cx="2209748" cy="276999"/>
              </a:xfrm>
              <a:prstGeom prst="rect">
                <a:avLst/>
              </a:prstGeom>
              <a:blipFill>
                <a:blip r:embed="rId6"/>
                <a:stretch>
                  <a:fillRect l="-276" t="-4444" b="-177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图片 10">
            <a:extLst>
              <a:ext uri="{FF2B5EF4-FFF2-40B4-BE49-F238E27FC236}">
                <a16:creationId xmlns:a16="http://schemas.microsoft.com/office/drawing/2014/main" id="{A1114CE2-8290-40E1-8435-960553A0C1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22632" y="627534"/>
            <a:ext cx="975360" cy="105156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6F23C386-9B4D-443C-83D2-679C18EE18F3}"/>
                  </a:ext>
                </a:extLst>
              </p:cNvPr>
              <p:cNvSpPr txBox="1"/>
              <p:nvPr/>
            </p:nvSpPr>
            <p:spPr>
              <a:xfrm>
                <a:off x="778076" y="2623561"/>
                <a:ext cx="6314204" cy="17081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zh-CN" altLang="en-US" sz="16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第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𝑙</m:t>
                    </m:r>
                  </m:oMath>
                </a14:m>
                <a:r>
                  <a:rPr lang="zh-CN" altLang="en-US" sz="16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个线圈接收的</a:t>
                </a:r>
                <a:r>
                  <a:rPr lang="en-US" altLang="zh-CN" sz="16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K-</a:t>
                </a:r>
                <a:r>
                  <a:rPr lang="zh-CN" altLang="en-US" sz="16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空间数据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𝑔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zh-CN" altLang="en-US" sz="16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可以表示为</a:t>
                </a:r>
                <a:r>
                  <a:rPr lang="en-US" altLang="zh-CN" sz="16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(</a:t>
                </a:r>
                <a:r>
                  <a:rPr lang="zh-CN" altLang="en-US" sz="16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假设一共有</a:t>
                </a:r>
                <a14:m>
                  <m:oMath xmlns:m="http://schemas.openxmlformats.org/officeDocument/2006/math"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𝐶</m:t>
                    </m:r>
                  </m:oMath>
                </a14:m>
                <a:r>
                  <a:rPr lang="zh-CN" altLang="en-US" sz="16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个线圈</a:t>
                </a:r>
                <a:r>
                  <a:rPr lang="en-US" altLang="zh-CN" sz="16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)</a:t>
                </a:r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𝑔</m:t>
                          </m:r>
                        </m:e>
                        <m:sub>
                          <m:r>
                            <a:rPr lang="en-US" altLang="zh-CN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𝑙</m:t>
                          </m:r>
                        </m:sub>
                      </m:sSub>
                      <m:r>
                        <a:rPr lang="en-US" altLang="zh-CN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r>
                        <a:rPr lang="en-US" altLang="zh-CN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𝑃𝐹</m:t>
                      </m:r>
                      <m:sSub>
                        <m:sSubPr>
                          <m:ctrlPr>
                            <a:rPr lang="en-US" altLang="zh-CN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𝑆</m:t>
                          </m:r>
                        </m:e>
                        <m:sub>
                          <m:r>
                            <a:rPr lang="en-US" altLang="zh-CN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𝑙</m:t>
                          </m:r>
                        </m:sub>
                      </m:sSub>
                      <m:r>
                        <a:rPr lang="en-US" altLang="zh-CN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𝑢</m:t>
                      </m:r>
                      <m:r>
                        <a:rPr lang="en-US" altLang="zh-CN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+</m:t>
                      </m:r>
                      <m:sSub>
                        <m:sSubPr>
                          <m:ctrlPr>
                            <a:rPr lang="en-US" altLang="zh-CN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𝜂</m:t>
                          </m:r>
                        </m:e>
                        <m:sub>
                          <m:r>
                            <a:rPr lang="en-US" altLang="zh-CN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𝑙</m:t>
                          </m:r>
                        </m:sub>
                      </m:sSub>
                    </m:oMath>
                  </m:oMathPara>
                </a14:m>
                <a:endParaRPr lang="en-US" altLang="zh-CN" sz="1600" dirty="0">
                  <a:solidFill>
                    <a:srgbClr val="FF0000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marL="285750" indent="-28575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𝑢</m:t>
                    </m:r>
                  </m:oMath>
                </a14:m>
                <a:r>
                  <a:rPr lang="en-US" altLang="zh-CN" sz="1600" dirty="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:</a:t>
                </a:r>
                <a:r>
                  <a:rPr lang="zh-CN" altLang="en-US" sz="1600" dirty="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表示待求解的目标图像；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𝑔</m:t>
                        </m:r>
                      </m:e>
                      <m:sub>
                        <m:r>
                          <a:rPr lang="en-US" altLang="zh-C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zh-CN" altLang="en-US" sz="1600" dirty="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表示第</a:t>
                </a:r>
                <a14:m>
                  <m:oMath xmlns:m="http://schemas.openxmlformats.org/officeDocument/2006/math">
                    <m:r>
                      <a:rPr lang="en-US" altLang="zh-CN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𝑙</m:t>
                    </m:r>
                  </m:oMath>
                </a14:m>
                <a:r>
                  <a:rPr lang="zh-CN" altLang="en-US" sz="1600" dirty="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个线圈接收的</a:t>
                </a:r>
                <a:r>
                  <a:rPr lang="en-US" altLang="zh-CN" sz="1600" dirty="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K-</a:t>
                </a:r>
                <a:r>
                  <a:rPr lang="zh-CN" altLang="en-US" sz="1600" dirty="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空间数据</a:t>
                </a:r>
                <a:endParaRPr lang="en-US" altLang="zh-CN" sz="16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marL="285750" indent="-28575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𝑆</m:t>
                        </m:r>
                      </m:e>
                      <m:sub>
                        <m:r>
                          <a:rPr lang="en-US" altLang="zh-C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altLang="zh-CN" sz="1600" dirty="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:</a:t>
                </a:r>
                <a:r>
                  <a:rPr lang="zh-CN" altLang="en-US" sz="1600" dirty="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表示第</a:t>
                </a:r>
                <a14:m>
                  <m:oMath xmlns:m="http://schemas.openxmlformats.org/officeDocument/2006/math">
                    <m:r>
                      <a:rPr lang="en-US" altLang="zh-CN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𝑙</m:t>
                    </m:r>
                  </m:oMath>
                </a14:m>
                <a:r>
                  <a:rPr lang="zh-CN" altLang="en-US" sz="1600" dirty="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个线圈的灵敏度矩阵</a:t>
                </a:r>
                <a:endParaRPr lang="en-US" altLang="zh-CN" sz="16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marL="285750" indent="-28575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𝐹</m:t>
                    </m:r>
                  </m:oMath>
                </a14:m>
                <a:r>
                  <a:rPr lang="en-US" altLang="zh-CN" sz="1600" dirty="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:</a:t>
                </a:r>
                <a:r>
                  <a:rPr lang="zh-CN" altLang="en-US" sz="1600" dirty="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表示傅里叶变换；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𝑃</m:t>
                    </m:r>
                  </m:oMath>
                </a14:m>
                <a:r>
                  <a:rPr lang="zh-CN" altLang="en-US" sz="1600" dirty="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表示采样矩阵</a:t>
                </a:r>
                <a:r>
                  <a:rPr lang="en-US" altLang="zh-CN" sz="1600" dirty="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(0-1</a:t>
                </a:r>
                <a:r>
                  <a:rPr lang="zh-CN" altLang="en-US" sz="1600" dirty="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矩阵</a:t>
                </a:r>
                <a:r>
                  <a:rPr lang="en-US" altLang="zh-CN" sz="1600" dirty="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)</a:t>
                </a:r>
                <a:r>
                  <a:rPr lang="zh-CN" altLang="en-US" sz="1600" dirty="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；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𝜂</m:t>
                        </m:r>
                      </m:e>
                      <m:sub>
                        <m: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zh-CN" altLang="en-US" sz="1600" dirty="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表示噪声</a:t>
                </a:r>
                <a:endParaRPr lang="en-US" altLang="zh-CN" sz="16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6F23C386-9B4D-443C-83D2-679C18EE18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076" y="2623561"/>
                <a:ext cx="6314204" cy="1708160"/>
              </a:xfrm>
              <a:prstGeom prst="rect">
                <a:avLst/>
              </a:prstGeom>
              <a:blipFill>
                <a:blip r:embed="rId8"/>
                <a:stretch>
                  <a:fillRect l="-580" t="-1423" b="-28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91252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2323">
        <p:fade/>
      </p:transition>
    </mc:Choice>
    <mc:Fallback xmlns="">
      <p:transition spd="med" advTm="12323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5">
            <a:extLst>
              <a:ext uri="{FF2B5EF4-FFF2-40B4-BE49-F238E27FC236}">
                <a16:creationId xmlns:a16="http://schemas.microsoft.com/office/drawing/2014/main" id="{1167B295-4A95-4411-A8EB-5D05C54DA1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3326" y="123478"/>
            <a:ext cx="792088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000" b="1" dirty="0">
                <a:latin typeface="+mj-ea"/>
                <a:ea typeface="+mj-ea"/>
              </a:rPr>
              <a:t>现有的</a:t>
            </a:r>
            <a:r>
              <a:rPr lang="en-US" altLang="zh-CN" sz="2000" b="1" dirty="0" err="1">
                <a:latin typeface="+mj-ea"/>
                <a:ea typeface="+mj-ea"/>
              </a:rPr>
              <a:t>pMRI</a:t>
            </a:r>
            <a:r>
              <a:rPr lang="zh-CN" altLang="en-US" sz="2000" b="1" dirty="0">
                <a:latin typeface="+mj-ea"/>
                <a:ea typeface="+mj-ea"/>
              </a:rPr>
              <a:t>重建算法</a:t>
            </a:r>
            <a:r>
              <a:rPr lang="en-US" altLang="zh-CN" sz="2000" b="1" dirty="0">
                <a:latin typeface="+mj-ea"/>
                <a:ea typeface="+mj-ea"/>
              </a:rPr>
              <a:t>——SENSE</a:t>
            </a:r>
            <a:r>
              <a:rPr lang="zh-CN" altLang="en-US" sz="2000" b="1" dirty="0">
                <a:latin typeface="+mj-ea"/>
                <a:ea typeface="+mj-ea"/>
              </a:rPr>
              <a:t>算法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D52D01B0-7205-4C41-832A-135F3946BEEB}"/>
                  </a:ext>
                </a:extLst>
              </p:cNvPr>
              <p:cNvSpPr txBox="1"/>
              <p:nvPr/>
            </p:nvSpPr>
            <p:spPr>
              <a:xfrm>
                <a:off x="433326" y="627534"/>
                <a:ext cx="8315138" cy="26575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Bef>
                    <a:spcPts val="60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16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将所有线圈的数据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{</m:t>
                        </m:r>
                        <m:r>
                          <a:rPr lang="en-US" altLang="zh-CN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𝑔</m:t>
                        </m:r>
                      </m:e>
                      <m:sub>
                        <m:r>
                          <a:rPr lang="en-US" altLang="zh-CN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𝑙</m:t>
                        </m:r>
                      </m:sub>
                    </m:sSub>
                    <m:r>
                      <a:rPr lang="en-US" altLang="zh-CN" sz="16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=</m:t>
                    </m:r>
                    <m:r>
                      <a:rPr lang="en-US" altLang="zh-CN" sz="16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𝑃𝐹</m:t>
                    </m:r>
                    <m:sSub>
                      <m:sSubPr>
                        <m:ctrlPr>
                          <a:rPr lang="en-US" altLang="zh-CN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𝑆</m:t>
                        </m:r>
                      </m:e>
                      <m:sub>
                        <m:r>
                          <a:rPr lang="en-US" altLang="zh-CN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𝑙</m:t>
                        </m:r>
                      </m:sub>
                    </m:sSub>
                    <m:r>
                      <a:rPr lang="en-US" altLang="zh-CN" sz="16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𝑢</m:t>
                    </m:r>
                    <m:r>
                      <a:rPr lang="en-US" altLang="zh-CN" sz="16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+</m:t>
                    </m:r>
                    <m:sSub>
                      <m:sSubPr>
                        <m:ctrlPr>
                          <a:rPr lang="en-US" altLang="zh-CN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𝜂</m:t>
                        </m:r>
                      </m:e>
                      <m:sub>
                        <m:r>
                          <a:rPr lang="en-US" altLang="zh-CN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𝑙</m:t>
                        </m:r>
                      </m:sub>
                    </m:sSub>
                    <m:sSubSup>
                      <m:sSubSupPr>
                        <m:ctrlPr>
                          <a:rPr lang="en-US" altLang="zh-CN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bSupPr>
                      <m:e>
                        <m:r>
                          <m:rPr>
                            <m:lit/>
                          </m:rPr>
                          <a:rPr lang="en-US" altLang="zh-CN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}</m:t>
                        </m:r>
                      </m:e>
                      <m:sub>
                        <m:r>
                          <a:rPr lang="en-US" altLang="zh-CN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𝑙</m:t>
                        </m:r>
                      </m:sub>
                      <m:sup>
                        <m:r>
                          <a:rPr lang="en-US" altLang="zh-CN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𝐶</m:t>
                        </m:r>
                      </m:sup>
                    </m:sSubSup>
                    <m:r>
                      <a:rPr lang="en-US" altLang="zh-CN" sz="1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  </m:t>
                    </m:r>
                  </m:oMath>
                </a14:m>
                <a:r>
                  <a:rPr lang="en-US" altLang="zh-CN" sz="16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(</a:t>
                </a:r>
                <a:r>
                  <a:rPr lang="zh-CN" altLang="en-US" sz="16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假设一共有</a:t>
                </a:r>
                <a14:m>
                  <m:oMath xmlns:m="http://schemas.openxmlformats.org/officeDocument/2006/math"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𝐶</m:t>
                    </m:r>
                  </m:oMath>
                </a14:m>
                <a:r>
                  <a:rPr lang="zh-CN" altLang="en-US" sz="16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个线圈</a:t>
                </a:r>
                <a:r>
                  <a:rPr lang="en-US" altLang="zh-CN" sz="16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)</a:t>
                </a:r>
                <a:r>
                  <a:rPr lang="zh-CN" altLang="en-US" sz="16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，写成矩阵形式：</a:t>
                </a:r>
                <a:endParaRPr lang="en-US" altLang="zh-CN" sz="16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en-US" altLang="zh-CN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eqArrPr>
                        <m:e>
                          <m:eqArr>
                            <m:eqArrPr>
                              <m:ctrlPr>
                                <a:rPr lang="en-US" altLang="zh-CN" sz="1600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eqArrPr>
                            <m:e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 </m:t>
                              </m:r>
                              <m:r>
                                <a:rPr lang="en-US" altLang="zh-CN" sz="16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𝑔</m:t>
                              </m:r>
                              <m:r>
                                <a:rPr lang="en-US" altLang="zh-CN" sz="16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=</m:t>
                              </m:r>
                              <m:r>
                                <a:rPr lang="zh-CN" altLang="en-US" sz="16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𝒫</m:t>
                              </m:r>
                              <m:r>
                                <a:rPr lang="en-US" altLang="zh-CN" sz="16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𝑀𝑢</m:t>
                              </m:r>
                              <m:r>
                                <a:rPr lang="en-US" altLang="zh-CN" sz="16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+</m:t>
                              </m:r>
                              <m:r>
                                <a:rPr lang="en-US" altLang="zh-CN" sz="16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𝜂</m:t>
                              </m:r>
                              <m:r>
                                <a:rPr lang="en-US" altLang="zh-CN" sz="16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  </m:t>
                              </m:r>
                            </m:e>
                          </m:eqArr>
                          <m:r>
                            <a:rPr lang="en-US" altLang="zh-CN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#</m:t>
                          </m:r>
                          <m:d>
                            <m:dPr>
                              <m:ctrlPr>
                                <a:rPr lang="en-US" altLang="zh-CN" sz="16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dPr>
                            <m:e>
                              <m:r>
                                <a:rPr lang="en-US" altLang="zh-CN" sz="16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1</m:t>
                              </m:r>
                            </m:e>
                          </m:d>
                        </m:e>
                      </m:eqArr>
                    </m:oMath>
                  </m:oMathPara>
                </a14:m>
                <a:endParaRPr lang="en-US" altLang="zh-CN" sz="16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altLang="zh-CN" sz="1600" b="0" dirty="0">
                    <a:ea typeface="黑体" panose="02010609060101010101" pitchFamily="49" charset="-122"/>
                  </a:rPr>
                  <a:t>       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𝑔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zh-CN" sz="1600" b="0" i="1" smtClean="0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CN" sz="1600" b="0" i="1" smtClean="0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altLang="zh-CN" sz="1600" b="0" i="1" smtClean="0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zh-CN" sz="1600" b="0" i="1" smtClean="0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𝐶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zh-CN" sz="16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,  </a:t>
                </a:r>
                <a14:m>
                  <m:oMath xmlns:m="http://schemas.openxmlformats.org/officeDocument/2006/math"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ℱ</m:t>
                    </m:r>
                    <m:r>
                      <a:rPr lang="en-US" altLang="zh-CN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1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16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 sz="16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𝐹</m:t>
                              </m:r>
                            </m:e>
                            <m:e>
                              <m:r>
                                <a:rPr lang="en-US" altLang="zh-CN" sz="16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r>
                                <a:rPr lang="en-US" altLang="zh-CN" sz="16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16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altLang="zh-CN" sz="16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⋱</m:t>
                              </m:r>
                            </m:e>
                            <m:e>
                              <m:r>
                                <a:rPr lang="en-US" altLang="zh-CN" sz="16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16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sz="16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r>
                                <a:rPr lang="en-US" altLang="zh-CN" sz="16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𝐹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zh-CN" sz="16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, </a:t>
                </a:r>
                <a14:m>
                  <m:oMath xmlns:m="http://schemas.openxmlformats.org/officeDocument/2006/math">
                    <m:r>
                      <a:rPr lang="zh-CN" altLang="en-US" sz="1600" i="1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𝒫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16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 sz="16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e>
                              <m:r>
                                <a:rPr lang="en-US" altLang="zh-CN" sz="16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r>
                                <a:rPr lang="en-US" altLang="zh-CN" sz="16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16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altLang="zh-CN" sz="16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⋱</m:t>
                              </m:r>
                            </m:e>
                            <m:e>
                              <m:r>
                                <a:rPr lang="en-US" altLang="zh-CN" sz="16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16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sz="16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r>
                                <a:rPr lang="en-US" altLang="zh-CN" sz="16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zh-CN" sz="16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𝑀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=</m:t>
                    </m:r>
                    <m:r>
                      <a:rPr lang="en-US" altLang="zh-CN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ℱ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zh-CN" sz="1600" i="1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altLang="zh-CN" sz="1600" i="1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zh-CN" sz="1600" i="1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𝐶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zh-CN" sz="16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𝜂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zh-CN" sz="1600" i="1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𝜂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altLang="zh-CN" sz="1600" i="1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zh-CN" sz="1600" i="1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𝜂</m:t>
                                  </m:r>
                                </m:e>
                                <m:sub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𝐶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altLang="zh-CN" sz="1600" dirty="0">
                  <a:solidFill>
                    <a:srgbClr val="FF0000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marL="285750" indent="-28575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𝑢</m:t>
                    </m:r>
                  </m:oMath>
                </a14:m>
                <a:r>
                  <a:rPr lang="en-US" altLang="zh-CN" sz="1600" dirty="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:</a:t>
                </a:r>
                <a:r>
                  <a:rPr lang="zh-CN" altLang="en-US" sz="1600" dirty="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表示待求解的目标图像；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𝑔</m:t>
                    </m:r>
                  </m:oMath>
                </a14:m>
                <a:r>
                  <a:rPr lang="zh-CN" altLang="en-US" sz="1600" dirty="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表示</a:t>
                </a:r>
                <a:r>
                  <a:rPr lang="zh-CN" altLang="en-US" sz="16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下采样</a:t>
                </a:r>
                <a:r>
                  <a:rPr lang="en-US" altLang="zh-CN" sz="1600" dirty="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K-</a:t>
                </a:r>
                <a:r>
                  <a:rPr lang="zh-CN" altLang="en-US" sz="1600" dirty="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空间数据</a:t>
                </a:r>
                <a:endParaRPr lang="en-US" altLang="zh-CN" sz="16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marL="285750" indent="-28575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𝑆</m:t>
                    </m:r>
                  </m:oMath>
                </a14:m>
                <a:r>
                  <a:rPr lang="en-US" altLang="zh-CN" sz="1600" dirty="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:</a:t>
                </a:r>
                <a:r>
                  <a:rPr lang="zh-CN" altLang="en-US" sz="1600" dirty="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表示</a:t>
                </a:r>
                <a:r>
                  <a:rPr lang="zh-CN" altLang="en-US" sz="16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所有线圈的</a:t>
                </a:r>
                <a:r>
                  <a:rPr lang="zh-CN" altLang="en-US" sz="1600" dirty="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灵敏度矩阵</a:t>
                </a:r>
                <a:r>
                  <a:rPr lang="en-US" altLang="zh-CN" sz="1600" dirty="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(</a:t>
                </a:r>
                <a:r>
                  <a:rPr lang="zh-CN" altLang="en-US" sz="1600" dirty="0">
                    <a:solidFill>
                      <a:srgbClr val="FF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需要估计得到，存在误差</a:t>
                </a:r>
                <a:r>
                  <a:rPr lang="en-US" altLang="zh-CN" sz="1600" dirty="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)</a:t>
                </a:r>
              </a:p>
              <a:p>
                <a:pPr marL="285750" indent="-28575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𝐹</m:t>
                    </m:r>
                  </m:oMath>
                </a14:m>
                <a:r>
                  <a:rPr lang="en-US" altLang="zh-CN" sz="1600" dirty="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:</a:t>
                </a:r>
                <a:r>
                  <a:rPr lang="zh-CN" altLang="en-US" sz="1600" dirty="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表示傅里叶变换；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𝑃</m:t>
                    </m:r>
                  </m:oMath>
                </a14:m>
                <a:r>
                  <a:rPr lang="zh-CN" altLang="en-US" sz="1600" dirty="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表示采样矩阵</a:t>
                </a:r>
                <a:r>
                  <a:rPr lang="en-US" altLang="zh-CN" sz="1600" dirty="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(0-1</a:t>
                </a:r>
                <a:r>
                  <a:rPr lang="zh-CN" altLang="en-US" sz="1600" dirty="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矩阵</a:t>
                </a:r>
                <a:r>
                  <a:rPr lang="en-US" altLang="zh-CN" sz="1600" dirty="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)</a:t>
                </a:r>
                <a:r>
                  <a:rPr lang="zh-CN" altLang="en-US" sz="1600" dirty="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；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𝜂</m:t>
                        </m:r>
                      </m:e>
                      <m:sub>
                        <m: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zh-CN" altLang="en-US" sz="1600" dirty="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表示噪声</a:t>
                </a:r>
                <a:endParaRPr lang="en-US" altLang="zh-CN" sz="16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D52D01B0-7205-4C41-832A-135F3946BE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326" y="627534"/>
                <a:ext cx="8315138" cy="2657522"/>
              </a:xfrm>
              <a:prstGeom prst="rect">
                <a:avLst/>
              </a:prstGeom>
              <a:blipFill>
                <a:blip r:embed="rId2"/>
                <a:stretch>
                  <a:fillRect l="-293" t="-688" b="-183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12787B12-20A8-4EAF-8E76-2435E111BA6D}"/>
                  </a:ext>
                </a:extLst>
              </p:cNvPr>
              <p:cNvSpPr txBox="1"/>
              <p:nvPr/>
            </p:nvSpPr>
            <p:spPr>
              <a:xfrm>
                <a:off x="433326" y="3363838"/>
                <a:ext cx="8315138" cy="11340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6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模型</a:t>
                </a:r>
                <a:r>
                  <a:rPr lang="en-US" altLang="zh-CN" sz="16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(1)</a:t>
                </a:r>
                <a:r>
                  <a:rPr lang="zh-CN" altLang="en-US" sz="16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是一个病态问题，通常需要正则化技术改善问题的解，求解</a:t>
                </a:r>
                <a:r>
                  <a:rPr lang="en-US" altLang="zh-CN" sz="16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(1)</a:t>
                </a:r>
                <a:r>
                  <a:rPr lang="zh-CN" altLang="en-US" sz="16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的优化模型可以为：</a:t>
                </a:r>
                <a:endParaRPr lang="en-US" altLang="zh-CN" sz="16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16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16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zh-CN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altLang="zh-CN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CN" sz="1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1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zh-CN" sz="1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bSup>
                                <m:sSubSupPr>
                                  <m:ctrlPr>
                                    <a:rPr lang="en-US" altLang="zh-CN" sz="1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altLang="zh-CN" sz="16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zh-CN" altLang="en-US" sz="16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  <m:t>𝒫</m:t>
                                      </m:r>
                                      <m:r>
                                        <a:rPr lang="en-US" altLang="zh-CN" sz="16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𝑀𝑢</m:t>
                                      </m:r>
                                      <m:r>
                                        <a:rPr lang="en-US" altLang="zh-CN" sz="16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sz="16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</m:e>
                                  </m:d>
                                </m:e>
                                <m:sub>
                                  <m:r>
                                    <a:rPr lang="en-US" altLang="zh-CN" sz="1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altLang="zh-CN" sz="1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altLang="zh-CN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en-US" altLang="zh-CN" sz="16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en-US" altLang="zh-CN" sz="16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16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altLang="zh-CN" sz="16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altLang="zh-CN" sz="1600" dirty="0">
                  <a:solidFill>
                    <a:srgbClr val="00B0F0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r>
                  <a:rPr lang="zh-CN" altLang="en-US" sz="1600" dirty="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其中</a:t>
                </a:r>
                <a14:m>
                  <m:oMath xmlns:m="http://schemas.openxmlformats.org/officeDocument/2006/math">
                    <m:r>
                      <a:rPr lang="en-US" altLang="zh-CN" sz="1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zh-CN" altLang="en-US" sz="1600" dirty="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表示正则化参数，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𝑅</m:t>
                    </m:r>
                    <m:d>
                      <m:dPr>
                        <m:ctrlPr>
                          <a:rPr lang="en-US" altLang="zh-C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dPr>
                      <m:e>
                        <m: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·</m:t>
                        </m:r>
                      </m:e>
                    </m:d>
                    <m:r>
                      <a:rPr lang="zh-CN" alt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表示</m:t>
                    </m:r>
                  </m:oMath>
                </a14:m>
                <a:r>
                  <a:rPr lang="zh-CN" altLang="en-US" sz="1600" dirty="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正则化函数，可以为</a:t>
                </a:r>
                <a:r>
                  <a:rPr lang="en-US" altLang="zh-CN" sz="1600" dirty="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TV</a:t>
                </a:r>
                <a:r>
                  <a:rPr lang="zh-CN" altLang="en-US" sz="1600" dirty="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正则化，小波正则化等。</a:t>
                </a: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12787B12-20A8-4EAF-8E76-2435E111BA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326" y="3363838"/>
                <a:ext cx="8315138" cy="1134028"/>
              </a:xfrm>
              <a:prstGeom prst="rect">
                <a:avLst/>
              </a:prstGeom>
              <a:blipFill>
                <a:blip r:embed="rId3"/>
                <a:stretch>
                  <a:fillRect l="-367" t="-1613" r="-440" b="-53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8372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5208">
        <p:fade/>
      </p:transition>
    </mc:Choice>
    <mc:Fallback xmlns="">
      <p:transition spd="med" advTm="25208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5">
            <a:extLst>
              <a:ext uri="{FF2B5EF4-FFF2-40B4-BE49-F238E27FC236}">
                <a16:creationId xmlns:a16="http://schemas.microsoft.com/office/drawing/2014/main" id="{B6D85119-97DD-4072-9E41-571328ACC3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3326" y="123478"/>
            <a:ext cx="792088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000" b="1" dirty="0">
                <a:latin typeface="+mj-ea"/>
                <a:ea typeface="+mj-ea"/>
              </a:rPr>
              <a:t>现有的</a:t>
            </a:r>
            <a:r>
              <a:rPr lang="en-US" altLang="zh-CN" sz="2000" b="1" dirty="0" err="1">
                <a:latin typeface="+mj-ea"/>
                <a:ea typeface="+mj-ea"/>
              </a:rPr>
              <a:t>pMRI</a:t>
            </a:r>
            <a:r>
              <a:rPr lang="zh-CN" altLang="en-US" sz="2000" b="1" dirty="0">
                <a:latin typeface="+mj-ea"/>
                <a:ea typeface="+mj-ea"/>
              </a:rPr>
              <a:t>重建算法</a:t>
            </a:r>
            <a:r>
              <a:rPr lang="en-US" altLang="zh-CN" sz="2000" b="1" dirty="0">
                <a:latin typeface="+mj-ea"/>
                <a:ea typeface="+mj-ea"/>
              </a:rPr>
              <a:t>——GRAPPA</a:t>
            </a:r>
            <a:r>
              <a:rPr lang="zh-CN" altLang="en-US" sz="2000" b="1" dirty="0">
                <a:latin typeface="+mj-ea"/>
                <a:ea typeface="+mj-ea"/>
              </a:rPr>
              <a:t>算法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4B25AD8-C1E9-4372-B64C-F4C1AA2E9FC2}"/>
              </a:ext>
            </a:extLst>
          </p:cNvPr>
          <p:cNvSpPr txBox="1"/>
          <p:nvPr/>
        </p:nvSpPr>
        <p:spPr>
          <a:xfrm>
            <a:off x="531657" y="1203598"/>
            <a:ext cx="3968336" cy="1308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zh-CN" sz="1600" dirty="0">
                <a:latin typeface="黑体" panose="02010609060101010101" pitchFamily="49" charset="-122"/>
                <a:ea typeface="黑体" panose="02010609060101010101" pitchFamily="49" charset="-122"/>
              </a:rPr>
              <a:t>GRAPPA</a:t>
            </a:r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算法：</a:t>
            </a:r>
            <a:endParaRPr lang="en-US" altLang="zh-CN" sz="1600" dirty="0">
              <a:solidFill>
                <a:srgbClr val="00B0F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不需要线圈灵敏度信息</a:t>
            </a:r>
            <a:endParaRPr lang="en-US" altLang="zh-CN" sz="16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需要提前估计插值核</a:t>
            </a:r>
            <a:endParaRPr lang="en-US" altLang="zh-CN" sz="16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在</a:t>
            </a:r>
            <a:r>
              <a:rPr lang="en-US" altLang="zh-CN" sz="1600" dirty="0">
                <a:latin typeface="黑体" panose="02010609060101010101" pitchFamily="49" charset="-122"/>
                <a:ea typeface="黑体" panose="02010609060101010101" pitchFamily="49" charset="-122"/>
              </a:rPr>
              <a:t>K-</a:t>
            </a:r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空间通过</a:t>
            </a:r>
            <a:r>
              <a:rPr lang="zh-CN" altLang="en-US" sz="16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插值</a:t>
            </a:r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估计</a:t>
            </a:r>
            <a:r>
              <a:rPr lang="zh-CN" altLang="en-US" sz="16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缺失的数据</a:t>
            </a:r>
            <a:endParaRPr lang="en-US" altLang="zh-CN" sz="16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98EEA2E-892D-4150-AEFC-D6F2674FEE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4008" y="1128800"/>
            <a:ext cx="2376262" cy="203679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C2A982D-F4C4-47B5-8677-B5D911A564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9032" y="573523"/>
            <a:ext cx="845820" cy="518160"/>
          </a:xfrm>
          <a:prstGeom prst="rect">
            <a:avLst/>
          </a:prstGeom>
        </p:spPr>
      </p:pic>
      <p:sp>
        <p:nvSpPr>
          <p:cNvPr id="8" name="箭头: 上 7">
            <a:extLst>
              <a:ext uri="{FF2B5EF4-FFF2-40B4-BE49-F238E27FC236}">
                <a16:creationId xmlns:a16="http://schemas.microsoft.com/office/drawing/2014/main" id="{489341EB-7E3B-4DB7-B471-049024DBBE47}"/>
              </a:ext>
            </a:extLst>
          </p:cNvPr>
          <p:cNvSpPr/>
          <p:nvPr/>
        </p:nvSpPr>
        <p:spPr>
          <a:xfrm rot="3093865">
            <a:off x="5624893" y="653702"/>
            <a:ext cx="107544" cy="534001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F6240109-5107-4949-A8FB-B44E8457D32E}"/>
                  </a:ext>
                </a:extLst>
              </p:cNvPr>
              <p:cNvSpPr txBox="1"/>
              <p:nvPr/>
            </p:nvSpPr>
            <p:spPr>
              <a:xfrm>
                <a:off x="5906312" y="526815"/>
                <a:ext cx="176203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200" dirty="0">
                    <a:solidFill>
                      <a:srgbClr val="FF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通过已知点估计未知点，插值核大小为</a:t>
                </a:r>
                <a14:m>
                  <m:oMath xmlns:m="http://schemas.openxmlformats.org/officeDocument/2006/math">
                    <m:r>
                      <a:rPr lang="en-US" altLang="zh-CN" sz="12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3×3</m:t>
                    </m:r>
                  </m:oMath>
                </a14:m>
                <a:endParaRPr lang="zh-CN" altLang="en-US" sz="1200" dirty="0">
                  <a:solidFill>
                    <a:srgbClr val="FF0000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F6240109-5107-4949-A8FB-B44E8457D3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6312" y="526815"/>
                <a:ext cx="1762032" cy="461665"/>
              </a:xfrm>
              <a:prstGeom prst="rect">
                <a:avLst/>
              </a:prstGeom>
              <a:blipFill>
                <a:blip r:embed="rId4"/>
                <a:stretch>
                  <a:fillRect l="-346" r="-5536" b="-92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本框 11">
            <a:extLst>
              <a:ext uri="{FF2B5EF4-FFF2-40B4-BE49-F238E27FC236}">
                <a16:creationId xmlns:a16="http://schemas.microsoft.com/office/drawing/2014/main" id="{F9F2459A-B30A-4A1A-8D39-5A45E487EB7D}"/>
              </a:ext>
            </a:extLst>
          </p:cNvPr>
          <p:cNvSpPr txBox="1"/>
          <p:nvPr/>
        </p:nvSpPr>
        <p:spPr>
          <a:xfrm>
            <a:off x="5076056" y="3188982"/>
            <a:ext cx="16561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GRAPPA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算法示意图</a:t>
            </a:r>
          </a:p>
        </p:txBody>
      </p:sp>
    </p:spTree>
    <p:extLst>
      <p:ext uri="{BB962C8B-B14F-4D97-AF65-F5344CB8AC3E}">
        <p14:creationId xmlns:p14="http://schemas.microsoft.com/office/powerpoint/2010/main" val="934286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5505">
        <p:fade/>
      </p:transition>
    </mc:Choice>
    <mc:Fallback xmlns="">
      <p:transition spd="med" advTm="15505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5">
            <a:extLst>
              <a:ext uri="{FF2B5EF4-FFF2-40B4-BE49-F238E27FC236}">
                <a16:creationId xmlns:a16="http://schemas.microsoft.com/office/drawing/2014/main" id="{C85439D5-0EBF-48E0-913C-2C3471BEEC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3326" y="123478"/>
            <a:ext cx="792088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000" b="1" dirty="0">
                <a:latin typeface="+mj-ea"/>
                <a:ea typeface="+mj-ea"/>
              </a:rPr>
              <a:t>现有的</a:t>
            </a:r>
            <a:r>
              <a:rPr lang="en-US" altLang="zh-CN" sz="2000" b="1" dirty="0" err="1">
                <a:latin typeface="+mj-ea"/>
                <a:ea typeface="+mj-ea"/>
              </a:rPr>
              <a:t>pMRI</a:t>
            </a:r>
            <a:r>
              <a:rPr lang="zh-CN" altLang="en-US" sz="2000" b="1" dirty="0">
                <a:latin typeface="+mj-ea"/>
                <a:ea typeface="+mj-ea"/>
              </a:rPr>
              <a:t>重建算法</a:t>
            </a:r>
            <a:r>
              <a:rPr lang="en-US" altLang="zh-CN" sz="2000" b="1" dirty="0">
                <a:latin typeface="+mj-ea"/>
                <a:ea typeface="+mj-ea"/>
              </a:rPr>
              <a:t>——</a:t>
            </a:r>
            <a:r>
              <a:rPr lang="zh-CN" altLang="en-US" sz="2000" b="1" dirty="0">
                <a:latin typeface="+mj-ea"/>
                <a:ea typeface="+mj-ea"/>
              </a:rPr>
              <a:t>存在的问题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BC986AE-395B-4D9B-9BB6-CD6436E912FA}"/>
              </a:ext>
            </a:extLst>
          </p:cNvPr>
          <p:cNvSpPr txBox="1"/>
          <p:nvPr/>
        </p:nvSpPr>
        <p:spPr>
          <a:xfrm>
            <a:off x="1274894" y="3614256"/>
            <a:ext cx="1296144" cy="288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黑体" panose="02010609060101010101" pitchFamily="49" charset="-122"/>
                <a:ea typeface="黑体" panose="02010609060101010101" pitchFamily="49" charset="-122"/>
              </a:rPr>
              <a:t>参考图像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A0056AF-6FC9-4D75-A3C4-ED2B1AEE3A8C}"/>
              </a:ext>
            </a:extLst>
          </p:cNvPr>
          <p:cNvSpPr txBox="1"/>
          <p:nvPr/>
        </p:nvSpPr>
        <p:spPr>
          <a:xfrm>
            <a:off x="3097622" y="3614256"/>
            <a:ext cx="1296144" cy="288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黑体" panose="02010609060101010101" pitchFamily="49" charset="-122"/>
                <a:ea typeface="黑体" panose="02010609060101010101" pitchFamily="49" charset="-122"/>
              </a:rPr>
              <a:t>伪影图像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8186E9B-D3EB-4C75-9CD3-AF1BEC4A784F}"/>
              </a:ext>
            </a:extLst>
          </p:cNvPr>
          <p:cNvSpPr txBox="1"/>
          <p:nvPr/>
        </p:nvSpPr>
        <p:spPr>
          <a:xfrm>
            <a:off x="4731278" y="3616677"/>
            <a:ext cx="12961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黑体" panose="02010609060101010101" pitchFamily="49" charset="-122"/>
                <a:ea typeface="黑体" panose="02010609060101010101" pitchFamily="49" charset="-122"/>
              </a:rPr>
              <a:t> SENSE</a:t>
            </a:r>
            <a:r>
              <a:rPr lang="zh-CN" altLang="en-US" sz="1200" dirty="0">
                <a:latin typeface="黑体" panose="02010609060101010101" pitchFamily="49" charset="-122"/>
                <a:ea typeface="黑体" panose="02010609060101010101" pitchFamily="49" charset="-122"/>
              </a:rPr>
              <a:t>重建图像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075DB3F-6355-4255-BA4F-72EAC9388EB7}"/>
              </a:ext>
            </a:extLst>
          </p:cNvPr>
          <p:cNvSpPr txBox="1"/>
          <p:nvPr/>
        </p:nvSpPr>
        <p:spPr>
          <a:xfrm>
            <a:off x="6459470" y="3616677"/>
            <a:ext cx="14969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黑体" panose="02010609060101010101" pitchFamily="49" charset="-122"/>
                <a:ea typeface="黑体" panose="02010609060101010101" pitchFamily="49" charset="-122"/>
              </a:rPr>
              <a:t> GRAPPA</a:t>
            </a:r>
            <a:r>
              <a:rPr lang="zh-CN" altLang="en-US" sz="1200" dirty="0">
                <a:latin typeface="黑体" panose="02010609060101010101" pitchFamily="49" charset="-122"/>
                <a:ea typeface="黑体" panose="02010609060101010101" pitchFamily="49" charset="-122"/>
              </a:rPr>
              <a:t>重建图像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58A6403C-858B-419B-9FB5-8920660911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523588"/>
            <a:ext cx="7147560" cy="3048000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9127DF39-6A90-4621-9769-A6E8E3A58926}"/>
              </a:ext>
            </a:extLst>
          </p:cNvPr>
          <p:cNvSpPr txBox="1"/>
          <p:nvPr/>
        </p:nvSpPr>
        <p:spPr>
          <a:xfrm>
            <a:off x="840894" y="3925398"/>
            <a:ext cx="746221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存在的问题：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SENSE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重建：不合适的正则化方法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(TV)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会导致</a:t>
            </a:r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阶梯状伪影，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且会受到</a:t>
            </a:r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灵敏度信息影响</a:t>
            </a:r>
            <a:endParaRPr lang="en-US" altLang="zh-CN" sz="1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GRAPPA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重建：重建结果容易出现</a:t>
            </a:r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噪声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，信噪比低</a:t>
            </a:r>
          </a:p>
        </p:txBody>
      </p:sp>
    </p:spTree>
    <p:extLst>
      <p:ext uri="{BB962C8B-B14F-4D97-AF65-F5344CB8AC3E}">
        <p14:creationId xmlns:p14="http://schemas.microsoft.com/office/powerpoint/2010/main" val="400871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4670">
        <p:fade/>
      </p:transition>
    </mc:Choice>
    <mc:Fallback xmlns="">
      <p:transition spd="med" advTm="14670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第一PPT模板网-WWW.1PPT.COM"/>
  <p:tag name="ISPRING_FIRST_PUBLISH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</p:tagLst>
</file>

<file path=ppt/theme/theme1.xml><?xml version="1.0" encoding="utf-8"?>
<a:theme xmlns:a="http://schemas.openxmlformats.org/drawingml/2006/main" name="第一PPT，www.1ppt.com">
  <a:themeElements>
    <a:clrScheme name="自定义 237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3B4761"/>
      </a:accent1>
      <a:accent2>
        <a:srgbClr val="D68464"/>
      </a:accent2>
      <a:accent3>
        <a:srgbClr val="3B4761"/>
      </a:accent3>
      <a:accent4>
        <a:srgbClr val="D68567"/>
      </a:accent4>
      <a:accent5>
        <a:srgbClr val="3B4761"/>
      </a:accent5>
      <a:accent6>
        <a:srgbClr val="D88769"/>
      </a:accent6>
      <a:hlink>
        <a:srgbClr val="3B4761"/>
      </a:hlink>
      <a:folHlink>
        <a:srgbClr val="DE8764"/>
      </a:folHlink>
    </a:clrScheme>
    <a:fontScheme name="hzvo2i2a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defRPr sz="1200" dirty="0" smtClean="0">
            <a:solidFill>
              <a:schemeClr val="tx1">
                <a:lumMod val="75000"/>
                <a:lumOff val="25000"/>
              </a:schemeClr>
            </a:solidFill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1F497D"/>
    </a:dk2>
    <a:lt2>
      <a:srgbClr val="EEECE1"/>
    </a:lt2>
    <a:accent1>
      <a:srgbClr val="3B4761"/>
    </a:accent1>
    <a:accent2>
      <a:srgbClr val="D68464"/>
    </a:accent2>
    <a:accent3>
      <a:srgbClr val="3B4761"/>
    </a:accent3>
    <a:accent4>
      <a:srgbClr val="D68567"/>
    </a:accent4>
    <a:accent5>
      <a:srgbClr val="3B4761"/>
    </a:accent5>
    <a:accent6>
      <a:srgbClr val="D88769"/>
    </a:accent6>
    <a:hlink>
      <a:srgbClr val="3B4761"/>
    </a:hlink>
    <a:folHlink>
      <a:srgbClr val="DE8764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14188</TotalTime>
  <Words>849</Words>
  <Application>Microsoft Office PowerPoint</Application>
  <PresentationFormat>全屏显示(16:9)</PresentationFormat>
  <Paragraphs>125</Paragraphs>
  <Slides>16</Slides>
  <Notes>8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4" baseType="lpstr">
      <vt:lpstr>黑体</vt:lpstr>
      <vt:lpstr>微软雅黑</vt:lpstr>
      <vt:lpstr>Agency FB</vt:lpstr>
      <vt:lpstr>Arial</vt:lpstr>
      <vt:lpstr>Calibri</vt:lpstr>
      <vt:lpstr>Cambria Math</vt:lpstr>
      <vt:lpstr>Times New Roman</vt:lpstr>
      <vt:lpstr>第一PPT，www.1ppt.com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第一PPT，www.1ppt.com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毕业答辩</dc:title>
  <dc:creator>第一PPT</dc:creator>
  <cp:keywords>第一PPT模板网-WWW.1PPT.COM</cp:keywords>
  <dc:description>www.1ppt.com</dc:description>
  <cp:lastModifiedBy>黄 益俊</cp:lastModifiedBy>
  <cp:revision>570</cp:revision>
  <dcterms:created xsi:type="dcterms:W3CDTF">2015-12-11T17:46:17Z</dcterms:created>
  <dcterms:modified xsi:type="dcterms:W3CDTF">2022-07-21T16:15:37Z</dcterms:modified>
</cp:coreProperties>
</file>